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67" r:id="rId3"/>
    <p:sldId id="265" r:id="rId4"/>
    <p:sldId id="266" r:id="rId5"/>
    <p:sldId id="257" r:id="rId6"/>
    <p:sldId id="268" r:id="rId7"/>
    <p:sldId id="269" r:id="rId8"/>
    <p:sldId id="270" r:id="rId9"/>
  </p:sldIdLst>
  <p:sldSz cx="12192000" cy="6858000"/>
  <p:notesSz cx="6858000" cy="9144000"/>
  <p:embeddedFontLst>
    <p:embeddedFont>
      <p:font typeface="Arimo" panose="020B0604020202020204" pitchFamily="34" charset="0"/>
      <p:regular r:id="rId11"/>
      <p:bold r:id="rId12"/>
      <p:italic r:id="rId13"/>
      <p:boldItalic r:id="rId14"/>
    </p:embeddedFont>
    <p:embeddedFont>
      <p:font typeface="Montserrat" pitchFamily="2" charset="77"/>
      <p:regular r:id="rId15"/>
      <p:bold r:id="rId16"/>
      <p:italic r:id="rId17"/>
      <p:boldItalic r:id="rId18"/>
    </p:embeddedFont>
    <p:embeddedFont>
      <p:font typeface="PF Highway Gothic" panose="02000506040000020004" pitchFamily="2" charset="0"/>
      <p:regular r:id="rId19"/>
      <p:bold r:id="rId20"/>
      <p:italic r:id="rId21"/>
      <p:boldItalic r:id="rId22"/>
    </p:embeddedFont>
  </p:embeddedFontLst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7"/>
    <p:restoredTop sz="94677"/>
  </p:normalViewPr>
  <p:slideViewPr>
    <p:cSldViewPr snapToGrid="0">
      <p:cViewPr varScale="1">
        <p:scale>
          <a:sx n="210" d="100"/>
          <a:sy n="21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752CF-E96D-8341-93F4-184FA6261B9B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660D4-20A8-CB42-9E95-6C1E13948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08BB60-44BF-5B0C-873F-321FC44C9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091"/>
          <a:stretch>
            <a:fillRect/>
          </a:stretch>
        </p:blipFill>
        <p:spPr>
          <a:xfrm>
            <a:off x="1" y="0"/>
            <a:ext cx="12191999" cy="68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41F681-CCB8-012D-0293-B087F8534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7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3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9413A-3B3A-BBCB-8FEF-945063684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90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A8BEA-66B0-0222-7AF8-37FA4B0E7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5362BC8A-EEDA-CE4F-0933-3285765E6CBC}"/>
              </a:ext>
            </a:extLst>
          </p:cNvPr>
          <p:cNvSpPr txBox="1"/>
          <p:nvPr/>
        </p:nvSpPr>
        <p:spPr>
          <a:xfrm>
            <a:off x="1228653" y="1480174"/>
            <a:ext cx="9129252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</a:pPr>
            <a:r>
              <a:rPr lang="en-US" sz="2800" b="1" i="1" dirty="0">
                <a:solidFill>
                  <a:srgbClr val="133C8B"/>
                </a:solidFill>
                <a:latin typeface="Arimo Bold" panose="020B0604020202020204" pitchFamily="34" charset="0"/>
                <a:ea typeface="Arimo Bold" panose="020B0604020202020204" pitchFamily="34" charset="0"/>
                <a:cs typeface="Arimo Bold" panose="020B0604020202020204" pitchFamily="34" charset="0"/>
                <a:sym typeface="Arimo Bold Italics"/>
              </a:rPr>
              <a:t>&lt; Title &gt;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F5A71CF-0C60-B8FA-7504-A04F17038C96}"/>
              </a:ext>
            </a:extLst>
          </p:cNvPr>
          <p:cNvSpPr txBox="1"/>
          <p:nvPr/>
        </p:nvSpPr>
        <p:spPr>
          <a:xfrm>
            <a:off x="1228653" y="2117672"/>
            <a:ext cx="9129252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"/>
              </a:rPr>
              <a:t>&lt; Sub-title &gt;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3FBAC56-4597-33F4-B565-2CE7CA8F840F}"/>
              </a:ext>
            </a:extLst>
          </p:cNvPr>
          <p:cNvSpPr txBox="1"/>
          <p:nvPr/>
        </p:nvSpPr>
        <p:spPr>
          <a:xfrm>
            <a:off x="851666" y="2984244"/>
            <a:ext cx="1006547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b="1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sz="2000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"/>
              </a:rPr>
              <a:t>&lt; Title of presenter &gt;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D479E10D-736B-8E8C-18AD-0DB3B909C04D}"/>
              </a:ext>
            </a:extLst>
          </p:cNvPr>
          <p:cNvSpPr txBox="1"/>
          <p:nvPr/>
        </p:nvSpPr>
        <p:spPr>
          <a:xfrm>
            <a:off x="851666" y="4391090"/>
            <a:ext cx="10065477" cy="272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"/>
              </a:rPr>
              <a:t>&lt; Date&gt;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7A57B5-0B3B-431C-EFC2-EF96945F9A1B}"/>
              </a:ext>
            </a:extLst>
          </p:cNvPr>
          <p:cNvSpPr/>
          <p:nvPr/>
        </p:nvSpPr>
        <p:spPr>
          <a:xfrm>
            <a:off x="-609600" y="317674"/>
            <a:ext cx="4539703" cy="486179"/>
          </a:xfrm>
          <a:prstGeom prst="roundRect">
            <a:avLst>
              <a:gd name="adj" fmla="val 31659"/>
            </a:avLst>
          </a:prstGeom>
          <a:solidFill>
            <a:srgbClr val="345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itchFamily="2" charset="77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3C900F1-F26E-9C57-5724-A2149621F61E}"/>
              </a:ext>
            </a:extLst>
          </p:cNvPr>
          <p:cNvSpPr txBox="1"/>
          <p:nvPr/>
        </p:nvSpPr>
        <p:spPr>
          <a:xfrm>
            <a:off x="152400" y="352650"/>
            <a:ext cx="4189486" cy="4126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3545"/>
              </a:lnSpc>
            </a:pPr>
            <a:r>
              <a:rPr lang="en-US" sz="2400" dirty="0">
                <a:solidFill>
                  <a:srgbClr val="FFFFFF"/>
                </a:solidFill>
                <a:latin typeface="PF Highway Gothic" panose="02000506040000020004" pitchFamily="2" charset="0"/>
                <a:ea typeface="PF Highway Sans Pro"/>
                <a:cs typeface="PF Highway Sans Pro"/>
                <a:sym typeface="PF Highway Sans Pro"/>
              </a:rPr>
              <a:t>EAACI Allergy School 2026</a:t>
            </a:r>
          </a:p>
        </p:txBody>
      </p:sp>
    </p:spTree>
    <p:extLst>
      <p:ext uri="{BB962C8B-B14F-4D97-AF65-F5344CB8AC3E}">
        <p14:creationId xmlns:p14="http://schemas.microsoft.com/office/powerpoint/2010/main" val="181170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8D85F-5DCE-B89B-EDC5-2646D337A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6EF9BCE5-1C58-34BA-4E4B-E9CF58ECB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574422"/>
              </p:ext>
            </p:extLst>
          </p:nvPr>
        </p:nvGraphicFramePr>
        <p:xfrm>
          <a:off x="1060583" y="1680952"/>
          <a:ext cx="10256716" cy="3202695"/>
        </p:xfrm>
        <a:graphic>
          <a:graphicData uri="http://schemas.openxmlformats.org/drawingml/2006/table">
            <a:tbl>
              <a:tblPr/>
              <a:tblGrid>
                <a:gridCol w="263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72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 b="1" dirty="0">
                          <a:solidFill>
                            <a:srgbClr val="133C8B"/>
                          </a:solidFill>
                          <a:latin typeface="Montserrat" pitchFamily="2" charset="77"/>
                          <a:ea typeface="Arimo Bold"/>
                          <a:cs typeface="Arimo Bold"/>
                          <a:sym typeface="Arimo Bold"/>
                        </a:rPr>
                        <a:t>Type​</a:t>
                      </a:r>
                      <a:endParaRPr lang="en-US" sz="7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133C8B"/>
                          </a:solidFill>
                          <a:latin typeface="Montserrat" pitchFamily="2" charset="77"/>
                          <a:ea typeface="Arimo Bold"/>
                          <a:cs typeface="Arimo Bold"/>
                          <a:sym typeface="Arimo Bold"/>
                        </a:rPr>
                        <a:t>Company​</a:t>
                      </a:r>
                      <a:endParaRPr lang="en-US" sz="7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23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Montserrat" pitchFamily="2" charset="77"/>
                          <a:ea typeface="Open Sans"/>
                          <a:cs typeface="Open Sans"/>
                          <a:sym typeface="Open Sans"/>
                        </a:rPr>
                        <a:t>Employment full time / part time​</a:t>
                      </a:r>
                      <a:endParaRPr lang="en-US" sz="7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Montserrat" pitchFamily="2" charset="77"/>
                          <a:ea typeface="Open Sans"/>
                          <a:cs typeface="Open Sans"/>
                          <a:sym typeface="Open Sans"/>
                        </a:rPr>
                        <a:t>Company name/None​</a:t>
                      </a:r>
                      <a:endParaRPr lang="en-US" sz="7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54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133C8B"/>
                          </a:solidFill>
                          <a:latin typeface="Montserrat" pitchFamily="2" charset="77"/>
                          <a:ea typeface="Open Sans"/>
                          <a:cs typeface="Open Sans"/>
                          <a:sym typeface="Open Sans"/>
                        </a:rPr>
                        <a:t>Research Grant (P.I., collaborator or consultant; pending and received grants)​</a:t>
                      </a:r>
                      <a:endParaRPr lang="en-US" sz="7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>
                          <a:solidFill>
                            <a:srgbClr val="133C8B"/>
                          </a:solidFill>
                          <a:latin typeface="Montserrat" pitchFamily="2" charset="77"/>
                          <a:ea typeface="Open Sans"/>
                          <a:cs typeface="Open Sans"/>
                          <a:sym typeface="Open Sans"/>
                        </a:rPr>
                        <a:t>Company name/None​</a:t>
                      </a:r>
                      <a:endParaRPr lang="en-US" sz="7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23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Montserrat" pitchFamily="2" charset="77"/>
                          <a:ea typeface="Open Sans"/>
                          <a:cs typeface="Open Sans"/>
                          <a:sym typeface="Open Sans"/>
                        </a:rPr>
                        <a:t>Other research support​</a:t>
                      </a:r>
                      <a:endParaRPr lang="en-US" sz="7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Montserrat" pitchFamily="2" charset="77"/>
                          <a:ea typeface="Open Sans"/>
                          <a:cs typeface="Open Sans"/>
                          <a:sym typeface="Open Sans"/>
                        </a:rPr>
                        <a:t>Company name/None​</a:t>
                      </a:r>
                      <a:endParaRPr lang="en-US" sz="7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23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>
                          <a:solidFill>
                            <a:srgbClr val="133C8B"/>
                          </a:solidFill>
                          <a:latin typeface="Montserrat" pitchFamily="2" charset="77"/>
                          <a:ea typeface="Open Sans"/>
                          <a:cs typeface="Open Sans"/>
                          <a:sym typeface="Open Sans"/>
                        </a:rPr>
                        <a:t>Speakers Bureau / Honoraria​</a:t>
                      </a:r>
                      <a:endParaRPr lang="en-US" sz="7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>
                          <a:solidFill>
                            <a:srgbClr val="133C8B"/>
                          </a:solidFill>
                          <a:latin typeface="Montserrat" pitchFamily="2" charset="77"/>
                          <a:ea typeface="Open Sans"/>
                          <a:cs typeface="Open Sans"/>
                          <a:sym typeface="Open Sans"/>
                        </a:rPr>
                        <a:t>Company name/None​</a:t>
                      </a:r>
                      <a:endParaRPr lang="en-US" sz="7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54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Montserrat" pitchFamily="2" charset="77"/>
                          <a:ea typeface="Open Sans"/>
                          <a:cs typeface="Open Sans"/>
                          <a:sym typeface="Open Sans"/>
                        </a:rPr>
                        <a:t>Ownership interest (stock, stock-options, patent or intellectual property​</a:t>
                      </a:r>
                      <a:endParaRPr lang="en-US" sz="7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Montserrat" pitchFamily="2" charset="77"/>
                          <a:ea typeface="Open Sans"/>
                          <a:cs typeface="Open Sans"/>
                          <a:sym typeface="Open Sans"/>
                        </a:rPr>
                        <a:t>Company name/None​</a:t>
                      </a:r>
                      <a:endParaRPr lang="en-US" sz="7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123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>
                          <a:solidFill>
                            <a:srgbClr val="133C8B"/>
                          </a:solidFill>
                          <a:latin typeface="Montserrat" pitchFamily="2" charset="77"/>
                          <a:ea typeface="Open Sans"/>
                          <a:cs typeface="Open Sans"/>
                          <a:sym typeface="Open Sans"/>
                        </a:rPr>
                        <a:t>Consultant / advisory board​</a:t>
                      </a:r>
                      <a:endParaRPr lang="en-US" sz="7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133C8B"/>
                          </a:solidFill>
                          <a:latin typeface="Montserrat" pitchFamily="2" charset="77"/>
                          <a:ea typeface="Open Sans"/>
                          <a:cs typeface="Open Sans"/>
                          <a:sym typeface="Open Sans"/>
                        </a:rPr>
                        <a:t>Company name/None​</a:t>
                      </a:r>
                      <a:endParaRPr lang="en-US" sz="7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9">
            <a:extLst>
              <a:ext uri="{FF2B5EF4-FFF2-40B4-BE49-F238E27FC236}">
                <a16:creationId xmlns:a16="http://schemas.microsoft.com/office/drawing/2014/main" id="{005B47A3-12AF-1178-2674-02028B5B32AB}"/>
              </a:ext>
            </a:extLst>
          </p:cNvPr>
          <p:cNvSpPr txBox="1"/>
          <p:nvPr/>
        </p:nvSpPr>
        <p:spPr>
          <a:xfrm>
            <a:off x="1060583" y="929245"/>
            <a:ext cx="2747824" cy="271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7"/>
              </a:lnSpc>
            </a:pPr>
            <a:r>
              <a:rPr lang="en-US" sz="1400" b="1" spc="2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Montserrat Bold"/>
              </a:rPr>
              <a:t>Disclosure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4BD258A2-C1B1-4BB1-6A27-545B243CCAB1}"/>
              </a:ext>
            </a:extLst>
          </p:cNvPr>
          <p:cNvSpPr txBox="1"/>
          <p:nvPr/>
        </p:nvSpPr>
        <p:spPr>
          <a:xfrm>
            <a:off x="1060584" y="1368756"/>
            <a:ext cx="7831626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spc="-39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Open Sans"/>
              </a:rPr>
              <a:t>In relation to this presentation, I declare the following, real or perceived conflicts of interest: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64EB9D38-EDEC-06AC-A619-BA971C84E39D}"/>
              </a:ext>
            </a:extLst>
          </p:cNvPr>
          <p:cNvSpPr txBox="1"/>
          <p:nvPr/>
        </p:nvSpPr>
        <p:spPr>
          <a:xfrm>
            <a:off x="1060583" y="4979691"/>
            <a:ext cx="1025671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spc="-39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Open Sans"/>
              </a:rPr>
              <a:t>A conflict of interest is any situation in which a speaker or immediate family members have interests, and those may cause a conflict with the current presentation. Conflicts of interest do not preclude the delivery of the talk but should be explicitly declared. These may include financial interests (</a:t>
            </a:r>
            <a:r>
              <a:rPr lang="en-US" sz="1000" spc="-39" dirty="0" err="1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Open Sans"/>
              </a:rPr>
              <a:t>eg.</a:t>
            </a:r>
            <a:r>
              <a:rPr lang="en-US" sz="1000" spc="-39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Open Sans"/>
              </a:rPr>
              <a:t> owning stocks of a related company, having received honoraria, consultancy fees), research interests (research support by grants or otherwise), </a:t>
            </a:r>
            <a:r>
              <a:rPr lang="en-US" sz="1000" spc="-39" dirty="0" err="1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Open Sans"/>
              </a:rPr>
              <a:t>organisational</a:t>
            </a:r>
            <a:r>
              <a:rPr lang="en-US" sz="1000" spc="-39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Open Sans"/>
              </a:rPr>
              <a:t> interests and gifts.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4614BA9-D63D-2CC8-4E4A-54347E4C6869}"/>
              </a:ext>
            </a:extLst>
          </p:cNvPr>
          <p:cNvSpPr/>
          <p:nvPr/>
        </p:nvSpPr>
        <p:spPr>
          <a:xfrm>
            <a:off x="-609600" y="317674"/>
            <a:ext cx="4539703" cy="486179"/>
          </a:xfrm>
          <a:prstGeom prst="roundRect">
            <a:avLst>
              <a:gd name="adj" fmla="val 31659"/>
            </a:avLst>
          </a:prstGeom>
          <a:solidFill>
            <a:srgbClr val="345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itchFamily="2" charset="77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DC1CB56-BF38-E027-CE2F-2F206DE71C50}"/>
              </a:ext>
            </a:extLst>
          </p:cNvPr>
          <p:cNvSpPr txBox="1"/>
          <p:nvPr/>
        </p:nvSpPr>
        <p:spPr>
          <a:xfrm>
            <a:off x="152400" y="352650"/>
            <a:ext cx="4189486" cy="4126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3545"/>
              </a:lnSpc>
            </a:pPr>
            <a:r>
              <a:rPr lang="en-US" sz="2400" dirty="0">
                <a:solidFill>
                  <a:srgbClr val="FFFFFF"/>
                </a:solidFill>
                <a:latin typeface="PF Highway Gothic" panose="02000506040000020004" pitchFamily="2" charset="0"/>
                <a:ea typeface="PF Highway Sans Pro"/>
                <a:cs typeface="PF Highway Sans Pro"/>
                <a:sym typeface="PF Highway Sans Pro"/>
              </a:rPr>
              <a:t>EAACI Allergy School 2026</a:t>
            </a:r>
          </a:p>
        </p:txBody>
      </p:sp>
    </p:spTree>
    <p:extLst>
      <p:ext uri="{BB962C8B-B14F-4D97-AF65-F5344CB8AC3E}">
        <p14:creationId xmlns:p14="http://schemas.microsoft.com/office/powerpoint/2010/main" val="14034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3">
            <a:extLst>
              <a:ext uri="{FF2B5EF4-FFF2-40B4-BE49-F238E27FC236}">
                <a16:creationId xmlns:a16="http://schemas.microsoft.com/office/drawing/2014/main" id="{F0C92BC0-E2CF-CAD3-A469-4F9DF30ED0E4}"/>
              </a:ext>
            </a:extLst>
          </p:cNvPr>
          <p:cNvSpPr txBox="1"/>
          <p:nvPr/>
        </p:nvSpPr>
        <p:spPr>
          <a:xfrm>
            <a:off x="2098823" y="1884282"/>
            <a:ext cx="4937585" cy="64822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1993"/>
              </a:lnSpc>
            </a:pPr>
            <a:r>
              <a:rPr lang="en-US" sz="1200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"/>
              </a:rPr>
              <a:t>&lt; Content &gt;</a:t>
            </a:r>
          </a:p>
        </p:txBody>
      </p:sp>
      <p:grpSp>
        <p:nvGrpSpPr>
          <p:cNvPr id="34" name="Group 36">
            <a:extLst>
              <a:ext uri="{FF2B5EF4-FFF2-40B4-BE49-F238E27FC236}">
                <a16:creationId xmlns:a16="http://schemas.microsoft.com/office/drawing/2014/main" id="{05CE732F-5E6F-D507-AEB3-42C69B3E566F}"/>
              </a:ext>
            </a:extLst>
          </p:cNvPr>
          <p:cNvGrpSpPr/>
          <p:nvPr/>
        </p:nvGrpSpPr>
        <p:grpSpPr>
          <a:xfrm>
            <a:off x="2098823" y="2789966"/>
            <a:ext cx="4937585" cy="624414"/>
            <a:chOff x="0" y="0"/>
            <a:chExt cx="9875170" cy="1248828"/>
          </a:xfrm>
        </p:grpSpPr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755E0C1D-D668-3B39-7371-B63B6E181F97}"/>
                </a:ext>
              </a:extLst>
            </p:cNvPr>
            <p:cNvSpPr/>
            <p:nvPr/>
          </p:nvSpPr>
          <p:spPr>
            <a:xfrm>
              <a:off x="0" y="0"/>
              <a:ext cx="9875170" cy="1248828"/>
            </a:xfrm>
            <a:custGeom>
              <a:avLst/>
              <a:gdLst/>
              <a:ahLst/>
              <a:cxnLst/>
              <a:rect l="l" t="t" r="r" b="b"/>
              <a:pathLst>
                <a:path w="9875170" h="1248828">
                  <a:moveTo>
                    <a:pt x="0" y="0"/>
                  </a:moveTo>
                  <a:lnTo>
                    <a:pt x="9875170" y="0"/>
                  </a:lnTo>
                  <a:lnTo>
                    <a:pt x="9875170" y="1248828"/>
                  </a:lnTo>
                  <a:lnTo>
                    <a:pt x="0" y="12488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PT" sz="11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sp>
          <p:nvSpPr>
            <p:cNvPr id="36" name="TextBox 38">
              <a:extLst>
                <a:ext uri="{FF2B5EF4-FFF2-40B4-BE49-F238E27FC236}">
                  <a16:creationId xmlns:a16="http://schemas.microsoft.com/office/drawing/2014/main" id="{4884F3F9-1C46-6C13-0833-65410DD0991C}"/>
                </a:ext>
              </a:extLst>
            </p:cNvPr>
            <p:cNvSpPr txBox="1"/>
            <p:nvPr/>
          </p:nvSpPr>
          <p:spPr>
            <a:xfrm>
              <a:off x="0" y="-47625"/>
              <a:ext cx="9875170" cy="12964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1993"/>
                </a:lnSpc>
              </a:pPr>
              <a:r>
                <a:rPr lang="en-US" sz="1200">
                  <a:solidFill>
                    <a:srgbClr val="133C8B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Arimo"/>
                </a:rPr>
                <a:t>&lt; Content &gt;</a:t>
              </a:r>
            </a:p>
          </p:txBody>
        </p:sp>
      </p:grpSp>
      <p:grpSp>
        <p:nvGrpSpPr>
          <p:cNvPr id="39" name="Group 41">
            <a:extLst>
              <a:ext uri="{FF2B5EF4-FFF2-40B4-BE49-F238E27FC236}">
                <a16:creationId xmlns:a16="http://schemas.microsoft.com/office/drawing/2014/main" id="{C08E7ED1-D576-873E-A3E1-8F96F8C83358}"/>
              </a:ext>
            </a:extLst>
          </p:cNvPr>
          <p:cNvGrpSpPr/>
          <p:nvPr/>
        </p:nvGrpSpPr>
        <p:grpSpPr>
          <a:xfrm>
            <a:off x="2098823" y="3694002"/>
            <a:ext cx="4937585" cy="624414"/>
            <a:chOff x="0" y="0"/>
            <a:chExt cx="9875170" cy="1248828"/>
          </a:xfrm>
        </p:grpSpPr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F5977C39-A573-9EC5-573C-B9869AE3AC4A}"/>
                </a:ext>
              </a:extLst>
            </p:cNvPr>
            <p:cNvSpPr/>
            <p:nvPr/>
          </p:nvSpPr>
          <p:spPr>
            <a:xfrm>
              <a:off x="0" y="0"/>
              <a:ext cx="9875170" cy="1248828"/>
            </a:xfrm>
            <a:custGeom>
              <a:avLst/>
              <a:gdLst/>
              <a:ahLst/>
              <a:cxnLst/>
              <a:rect l="l" t="t" r="r" b="b"/>
              <a:pathLst>
                <a:path w="9875170" h="1248828">
                  <a:moveTo>
                    <a:pt x="0" y="0"/>
                  </a:moveTo>
                  <a:lnTo>
                    <a:pt x="9875170" y="0"/>
                  </a:lnTo>
                  <a:lnTo>
                    <a:pt x="9875170" y="1248828"/>
                  </a:lnTo>
                  <a:lnTo>
                    <a:pt x="0" y="12488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PT" sz="11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sp>
          <p:nvSpPr>
            <p:cNvPr id="41" name="TextBox 43">
              <a:extLst>
                <a:ext uri="{FF2B5EF4-FFF2-40B4-BE49-F238E27FC236}">
                  <a16:creationId xmlns:a16="http://schemas.microsoft.com/office/drawing/2014/main" id="{58A9114B-0337-8134-059D-06897666F3E9}"/>
                </a:ext>
              </a:extLst>
            </p:cNvPr>
            <p:cNvSpPr txBox="1"/>
            <p:nvPr/>
          </p:nvSpPr>
          <p:spPr>
            <a:xfrm>
              <a:off x="0" y="-47625"/>
              <a:ext cx="9875170" cy="12964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1993"/>
                </a:lnSpc>
              </a:pPr>
              <a:r>
                <a:rPr lang="en-US" sz="1200">
                  <a:solidFill>
                    <a:srgbClr val="133C8B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Arimo"/>
                </a:rPr>
                <a:t>&lt; Content &gt;</a:t>
              </a:r>
            </a:p>
          </p:txBody>
        </p:sp>
      </p:grpSp>
      <p:sp>
        <p:nvSpPr>
          <p:cNvPr id="46" name="TextBox 48">
            <a:extLst>
              <a:ext uri="{FF2B5EF4-FFF2-40B4-BE49-F238E27FC236}">
                <a16:creationId xmlns:a16="http://schemas.microsoft.com/office/drawing/2014/main" id="{C4919493-F7EB-A8A7-590E-6D5D3A6667E3}"/>
              </a:ext>
            </a:extLst>
          </p:cNvPr>
          <p:cNvSpPr txBox="1"/>
          <p:nvPr/>
        </p:nvSpPr>
        <p:spPr>
          <a:xfrm>
            <a:off x="2098823" y="4561481"/>
            <a:ext cx="4937585" cy="64822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1993"/>
              </a:lnSpc>
            </a:pPr>
            <a:r>
              <a:rPr lang="en-US" sz="120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"/>
              </a:rPr>
              <a:t>&lt; Content &gt;</a:t>
            </a: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76C02E54-7918-582C-3A96-A73E6497E069}"/>
              </a:ext>
            </a:extLst>
          </p:cNvPr>
          <p:cNvSpPr/>
          <p:nvPr/>
        </p:nvSpPr>
        <p:spPr>
          <a:xfrm>
            <a:off x="1180346" y="2019759"/>
            <a:ext cx="376301" cy="381635"/>
          </a:xfrm>
          <a:custGeom>
            <a:avLst/>
            <a:gdLst/>
            <a:ahLst/>
            <a:cxnLst/>
            <a:rect l="l" t="t" r="r" b="b"/>
            <a:pathLst>
              <a:path w="752602" h="763270">
                <a:moveTo>
                  <a:pt x="376301" y="0"/>
                </a:moveTo>
                <a:cubicBezTo>
                  <a:pt x="168529" y="0"/>
                  <a:pt x="0" y="170815"/>
                  <a:pt x="0" y="381635"/>
                </a:cubicBezTo>
                <a:cubicBezTo>
                  <a:pt x="0" y="592455"/>
                  <a:pt x="168529" y="763270"/>
                  <a:pt x="376301" y="763270"/>
                </a:cubicBezTo>
                <a:cubicBezTo>
                  <a:pt x="584073" y="763270"/>
                  <a:pt x="752602" y="592328"/>
                  <a:pt x="752602" y="381635"/>
                </a:cubicBezTo>
                <a:cubicBezTo>
                  <a:pt x="752602" y="170942"/>
                  <a:pt x="584073" y="0"/>
                  <a:pt x="376301" y="0"/>
                </a:cubicBezTo>
                <a:close/>
              </a:path>
            </a:pathLst>
          </a:custGeom>
          <a:solidFill>
            <a:srgbClr val="3456A6"/>
          </a:solidFill>
        </p:spPr>
        <p:txBody>
          <a:bodyPr/>
          <a:lstStyle/>
          <a:p>
            <a:endParaRPr lang="en-PT" sz="1200">
              <a:latin typeface="Montserrat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168381E-7624-85DA-8B73-998279F6A43B}"/>
              </a:ext>
            </a:extLst>
          </p:cNvPr>
          <p:cNvSpPr/>
          <p:nvPr/>
        </p:nvSpPr>
        <p:spPr>
          <a:xfrm>
            <a:off x="1223260" y="2012987"/>
            <a:ext cx="305734" cy="345420"/>
          </a:xfrm>
          <a:custGeom>
            <a:avLst/>
            <a:gdLst/>
            <a:ahLst/>
            <a:cxnLst/>
            <a:rect l="l" t="t" r="r" b="b"/>
            <a:pathLst>
              <a:path w="611468" h="690840">
                <a:moveTo>
                  <a:pt x="0" y="0"/>
                </a:moveTo>
                <a:lnTo>
                  <a:pt x="611468" y="0"/>
                </a:lnTo>
                <a:lnTo>
                  <a:pt x="611468" y="690840"/>
                </a:lnTo>
                <a:lnTo>
                  <a:pt x="0" y="69084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PT" sz="120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661219-F38A-1169-685A-052839B0FCB7}"/>
              </a:ext>
            </a:extLst>
          </p:cNvPr>
          <p:cNvSpPr txBox="1"/>
          <p:nvPr/>
        </p:nvSpPr>
        <p:spPr>
          <a:xfrm>
            <a:off x="1215623" y="1998892"/>
            <a:ext cx="305734" cy="37875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FFFFF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"/>
              </a:rPr>
              <a:t>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C41019-AE54-12A2-07E9-759D5151A75D}"/>
              </a:ext>
            </a:extLst>
          </p:cNvPr>
          <p:cNvGrpSpPr/>
          <p:nvPr/>
        </p:nvGrpSpPr>
        <p:grpSpPr>
          <a:xfrm>
            <a:off x="1180346" y="2911368"/>
            <a:ext cx="376288" cy="381610"/>
            <a:chOff x="0" y="0"/>
            <a:chExt cx="752576" cy="76322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4E6E077-BBAA-580D-CBF5-93C90ECBD9BE}"/>
                </a:ext>
              </a:extLst>
            </p:cNvPr>
            <p:cNvSpPr/>
            <p:nvPr/>
          </p:nvSpPr>
          <p:spPr>
            <a:xfrm>
              <a:off x="0" y="0"/>
              <a:ext cx="752602" cy="763270"/>
            </a:xfrm>
            <a:custGeom>
              <a:avLst/>
              <a:gdLst/>
              <a:ahLst/>
              <a:cxnLst/>
              <a:rect l="l" t="t" r="r" b="b"/>
              <a:pathLst>
                <a:path w="752602" h="763270">
                  <a:moveTo>
                    <a:pt x="376301" y="0"/>
                  </a:moveTo>
                  <a:cubicBezTo>
                    <a:pt x="168529" y="0"/>
                    <a:pt x="0" y="170815"/>
                    <a:pt x="0" y="381635"/>
                  </a:cubicBezTo>
                  <a:cubicBezTo>
                    <a:pt x="0" y="592455"/>
                    <a:pt x="168529" y="763270"/>
                    <a:pt x="376301" y="763270"/>
                  </a:cubicBezTo>
                  <a:cubicBezTo>
                    <a:pt x="584073" y="763270"/>
                    <a:pt x="752602" y="592328"/>
                    <a:pt x="752602" y="381635"/>
                  </a:cubicBezTo>
                  <a:cubicBezTo>
                    <a:pt x="752602" y="170942"/>
                    <a:pt x="584073" y="0"/>
                    <a:pt x="376301" y="0"/>
                  </a:cubicBezTo>
                  <a:close/>
                </a:path>
              </a:pathLst>
            </a:custGeom>
            <a:solidFill>
              <a:srgbClr val="3456A6"/>
            </a:solidFill>
          </p:spPr>
          <p:txBody>
            <a:bodyPr/>
            <a:lstStyle/>
            <a:p>
              <a:endParaRPr lang="en-PT" sz="1200">
                <a:latin typeface="Montserrat" pitchFamily="2" charset="77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39BED7ED-B174-FED6-32EF-C259E1B02D9E}"/>
              </a:ext>
            </a:extLst>
          </p:cNvPr>
          <p:cNvSpPr/>
          <p:nvPr/>
        </p:nvSpPr>
        <p:spPr>
          <a:xfrm>
            <a:off x="1223260" y="2911368"/>
            <a:ext cx="305734" cy="345420"/>
          </a:xfrm>
          <a:custGeom>
            <a:avLst/>
            <a:gdLst/>
            <a:ahLst/>
            <a:cxnLst/>
            <a:rect l="l" t="t" r="r" b="b"/>
            <a:pathLst>
              <a:path w="611468" h="690840">
                <a:moveTo>
                  <a:pt x="0" y="0"/>
                </a:moveTo>
                <a:lnTo>
                  <a:pt x="611468" y="0"/>
                </a:lnTo>
                <a:lnTo>
                  <a:pt x="611468" y="690840"/>
                </a:lnTo>
                <a:lnTo>
                  <a:pt x="0" y="69084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PT" sz="1200">
              <a:latin typeface="Montserrat" pitchFamily="2" charset="77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4C455082-5756-A88F-25F1-79A6108CC1A7}"/>
              </a:ext>
            </a:extLst>
          </p:cNvPr>
          <p:cNvSpPr txBox="1"/>
          <p:nvPr/>
        </p:nvSpPr>
        <p:spPr>
          <a:xfrm>
            <a:off x="1215132" y="2896926"/>
            <a:ext cx="305734" cy="37875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FFFFF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"/>
              </a:rPr>
              <a:t>2</a:t>
            </a:r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705C9051-F75C-434B-8361-7960B942E0F8}"/>
              </a:ext>
            </a:extLst>
          </p:cNvPr>
          <p:cNvGrpSpPr/>
          <p:nvPr/>
        </p:nvGrpSpPr>
        <p:grpSpPr>
          <a:xfrm>
            <a:off x="1180346" y="3840890"/>
            <a:ext cx="376288" cy="381610"/>
            <a:chOff x="0" y="0"/>
            <a:chExt cx="752576" cy="76322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445E816-8A33-D041-6779-C8D58CB2DC03}"/>
                </a:ext>
              </a:extLst>
            </p:cNvPr>
            <p:cNvSpPr/>
            <p:nvPr/>
          </p:nvSpPr>
          <p:spPr>
            <a:xfrm>
              <a:off x="0" y="0"/>
              <a:ext cx="752602" cy="763270"/>
            </a:xfrm>
            <a:custGeom>
              <a:avLst/>
              <a:gdLst/>
              <a:ahLst/>
              <a:cxnLst/>
              <a:rect l="l" t="t" r="r" b="b"/>
              <a:pathLst>
                <a:path w="752602" h="763270">
                  <a:moveTo>
                    <a:pt x="376301" y="0"/>
                  </a:moveTo>
                  <a:cubicBezTo>
                    <a:pt x="168529" y="0"/>
                    <a:pt x="0" y="170815"/>
                    <a:pt x="0" y="381635"/>
                  </a:cubicBezTo>
                  <a:cubicBezTo>
                    <a:pt x="0" y="592455"/>
                    <a:pt x="168529" y="763270"/>
                    <a:pt x="376301" y="763270"/>
                  </a:cubicBezTo>
                  <a:cubicBezTo>
                    <a:pt x="584073" y="763270"/>
                    <a:pt x="752602" y="592328"/>
                    <a:pt x="752602" y="381635"/>
                  </a:cubicBezTo>
                  <a:cubicBezTo>
                    <a:pt x="752602" y="170942"/>
                    <a:pt x="584073" y="0"/>
                    <a:pt x="376301" y="0"/>
                  </a:cubicBezTo>
                  <a:close/>
                </a:path>
              </a:pathLst>
            </a:custGeom>
            <a:solidFill>
              <a:srgbClr val="3456A6"/>
            </a:solidFill>
          </p:spPr>
          <p:txBody>
            <a:bodyPr/>
            <a:lstStyle/>
            <a:p>
              <a:endParaRPr lang="en-PT" sz="1200">
                <a:latin typeface="Montserrat" pitchFamily="2" charset="77"/>
              </a:endParaRPr>
            </a:p>
          </p:txBody>
        </p:sp>
      </p:grpSp>
      <p:sp>
        <p:nvSpPr>
          <p:cNvPr id="20" name="Freeform 21">
            <a:extLst>
              <a:ext uri="{FF2B5EF4-FFF2-40B4-BE49-F238E27FC236}">
                <a16:creationId xmlns:a16="http://schemas.microsoft.com/office/drawing/2014/main" id="{F7B9AFA0-231D-39F4-396A-5817D8CC787C}"/>
              </a:ext>
            </a:extLst>
          </p:cNvPr>
          <p:cNvSpPr/>
          <p:nvPr/>
        </p:nvSpPr>
        <p:spPr>
          <a:xfrm>
            <a:off x="1226846" y="3914106"/>
            <a:ext cx="302148" cy="184206"/>
          </a:xfrm>
          <a:custGeom>
            <a:avLst/>
            <a:gdLst/>
            <a:ahLst/>
            <a:cxnLst/>
            <a:rect l="l" t="t" r="r" b="b"/>
            <a:pathLst>
              <a:path w="604296" h="368412">
                <a:moveTo>
                  <a:pt x="0" y="0"/>
                </a:moveTo>
                <a:lnTo>
                  <a:pt x="604296" y="0"/>
                </a:lnTo>
                <a:lnTo>
                  <a:pt x="604296" y="368412"/>
                </a:lnTo>
                <a:lnTo>
                  <a:pt x="0" y="36841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PT" sz="1200">
              <a:latin typeface="Montserrat" pitchFamily="2" charset="77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93F37589-AE51-AFC9-BBFA-AC0B963D8056}"/>
              </a:ext>
            </a:extLst>
          </p:cNvPr>
          <p:cNvSpPr txBox="1"/>
          <p:nvPr/>
        </p:nvSpPr>
        <p:spPr>
          <a:xfrm>
            <a:off x="1219209" y="3904712"/>
            <a:ext cx="302148" cy="21754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"/>
              </a:rPr>
              <a:t>3</a:t>
            </a:r>
          </a:p>
        </p:txBody>
      </p:sp>
      <p:grpSp>
        <p:nvGrpSpPr>
          <p:cNvPr id="22" name="Group 23">
            <a:extLst>
              <a:ext uri="{FF2B5EF4-FFF2-40B4-BE49-F238E27FC236}">
                <a16:creationId xmlns:a16="http://schemas.microsoft.com/office/drawing/2014/main" id="{44618FA4-8F55-8495-F766-98365653A089}"/>
              </a:ext>
            </a:extLst>
          </p:cNvPr>
          <p:cNvGrpSpPr/>
          <p:nvPr/>
        </p:nvGrpSpPr>
        <p:grpSpPr>
          <a:xfrm>
            <a:off x="1180346" y="4630064"/>
            <a:ext cx="376288" cy="381610"/>
            <a:chOff x="0" y="0"/>
            <a:chExt cx="752576" cy="763220"/>
          </a:xfrm>
          <a:solidFill>
            <a:srgbClr val="3456A6"/>
          </a:solidFill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28BEFF70-1FE4-6584-222A-7A0A95EF6D84}"/>
                </a:ext>
              </a:extLst>
            </p:cNvPr>
            <p:cNvSpPr/>
            <p:nvPr/>
          </p:nvSpPr>
          <p:spPr>
            <a:xfrm>
              <a:off x="0" y="0"/>
              <a:ext cx="752602" cy="763270"/>
            </a:xfrm>
            <a:custGeom>
              <a:avLst/>
              <a:gdLst/>
              <a:ahLst/>
              <a:cxnLst/>
              <a:rect l="l" t="t" r="r" b="b"/>
              <a:pathLst>
                <a:path w="752602" h="763270">
                  <a:moveTo>
                    <a:pt x="376301" y="0"/>
                  </a:moveTo>
                  <a:cubicBezTo>
                    <a:pt x="168529" y="0"/>
                    <a:pt x="0" y="170815"/>
                    <a:pt x="0" y="381635"/>
                  </a:cubicBezTo>
                  <a:cubicBezTo>
                    <a:pt x="0" y="592455"/>
                    <a:pt x="168529" y="763270"/>
                    <a:pt x="376301" y="763270"/>
                  </a:cubicBezTo>
                  <a:cubicBezTo>
                    <a:pt x="584073" y="763270"/>
                    <a:pt x="752602" y="592328"/>
                    <a:pt x="752602" y="381635"/>
                  </a:cubicBezTo>
                  <a:cubicBezTo>
                    <a:pt x="752602" y="170942"/>
                    <a:pt x="584073" y="0"/>
                    <a:pt x="37630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PT" sz="1200">
                <a:latin typeface="Montserrat" pitchFamily="2" charset="77"/>
              </a:endParaRPr>
            </a:p>
          </p:txBody>
        </p:sp>
      </p:grpSp>
      <p:sp>
        <p:nvSpPr>
          <p:cNvPr id="24" name="Freeform 26">
            <a:extLst>
              <a:ext uri="{FF2B5EF4-FFF2-40B4-BE49-F238E27FC236}">
                <a16:creationId xmlns:a16="http://schemas.microsoft.com/office/drawing/2014/main" id="{85B7A3E2-597C-7F56-1E80-E1D774C1F9F2}"/>
              </a:ext>
            </a:extLst>
          </p:cNvPr>
          <p:cNvSpPr/>
          <p:nvPr/>
        </p:nvSpPr>
        <p:spPr>
          <a:xfrm>
            <a:off x="1215624" y="4628493"/>
            <a:ext cx="305734" cy="345420"/>
          </a:xfrm>
          <a:custGeom>
            <a:avLst/>
            <a:gdLst/>
            <a:ahLst/>
            <a:cxnLst/>
            <a:rect l="l" t="t" r="r" b="b"/>
            <a:pathLst>
              <a:path w="611468" h="690840">
                <a:moveTo>
                  <a:pt x="0" y="0"/>
                </a:moveTo>
                <a:lnTo>
                  <a:pt x="611468" y="0"/>
                </a:lnTo>
                <a:lnTo>
                  <a:pt x="611468" y="690840"/>
                </a:lnTo>
                <a:lnTo>
                  <a:pt x="0" y="69084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PT" sz="1200">
              <a:latin typeface="Montserrat" pitchFamily="2" charset="77"/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50F54079-6370-8543-8F5F-AE06451B79FE}"/>
              </a:ext>
            </a:extLst>
          </p:cNvPr>
          <p:cNvSpPr txBox="1"/>
          <p:nvPr/>
        </p:nvSpPr>
        <p:spPr>
          <a:xfrm>
            <a:off x="1215132" y="4609598"/>
            <a:ext cx="305734" cy="37875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FFFFFF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"/>
              </a:rPr>
              <a:t>4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052EDCCF-760F-F0B8-5D45-3343F7176117}"/>
              </a:ext>
            </a:extLst>
          </p:cNvPr>
          <p:cNvSpPr txBox="1"/>
          <p:nvPr/>
        </p:nvSpPr>
        <p:spPr>
          <a:xfrm>
            <a:off x="1020418" y="1350142"/>
            <a:ext cx="9551292" cy="30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7"/>
              </a:lnSpc>
            </a:pPr>
            <a:r>
              <a:rPr lang="en-US" sz="2400" b="1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 Bold"/>
              </a:rPr>
              <a:t>Table of Content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CDF95BB-D2B5-8DFC-4787-F080890E7FCB}"/>
              </a:ext>
            </a:extLst>
          </p:cNvPr>
          <p:cNvSpPr/>
          <p:nvPr/>
        </p:nvSpPr>
        <p:spPr>
          <a:xfrm>
            <a:off x="-609600" y="317674"/>
            <a:ext cx="4539703" cy="486179"/>
          </a:xfrm>
          <a:prstGeom prst="roundRect">
            <a:avLst>
              <a:gd name="adj" fmla="val 31659"/>
            </a:avLst>
          </a:prstGeom>
          <a:solidFill>
            <a:srgbClr val="345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itchFamily="2" charset="77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BD105E03-2D45-C160-C753-0A1A7AFBBD76}"/>
              </a:ext>
            </a:extLst>
          </p:cNvPr>
          <p:cNvSpPr txBox="1"/>
          <p:nvPr/>
        </p:nvSpPr>
        <p:spPr>
          <a:xfrm>
            <a:off x="152400" y="352650"/>
            <a:ext cx="4189486" cy="4126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3545"/>
              </a:lnSpc>
            </a:pPr>
            <a:r>
              <a:rPr lang="en-US" sz="2400" dirty="0">
                <a:solidFill>
                  <a:srgbClr val="FFFFFF"/>
                </a:solidFill>
                <a:latin typeface="PF Highway Gothic" panose="02000506040000020004" pitchFamily="2" charset="0"/>
                <a:ea typeface="PF Highway Sans Pro"/>
                <a:cs typeface="PF Highway Sans Pro"/>
                <a:sym typeface="PF Highway Sans Pro"/>
              </a:rPr>
              <a:t>EAACI Allergy School 2026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E773262-82F4-42AB-9E42-F462FF495D1D}"/>
              </a:ext>
            </a:extLst>
          </p:cNvPr>
          <p:cNvSpPr txBox="1"/>
          <p:nvPr/>
        </p:nvSpPr>
        <p:spPr>
          <a:xfrm>
            <a:off x="6776898" y="803853"/>
            <a:ext cx="5017274" cy="58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200" b="1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sz="1200" b="1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 Bold"/>
              </a:rPr>
              <a:t>&lt; Title of presenter &gt;</a:t>
            </a:r>
          </a:p>
        </p:txBody>
      </p:sp>
    </p:spTree>
    <p:extLst>
      <p:ext uri="{BB962C8B-B14F-4D97-AF65-F5344CB8AC3E}">
        <p14:creationId xmlns:p14="http://schemas.microsoft.com/office/powerpoint/2010/main" val="304212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ABCE9-5299-45D1-E3B7-ADB06A887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03264F97-14F2-3E17-ABEF-371BC9AD2C3B}"/>
              </a:ext>
            </a:extLst>
          </p:cNvPr>
          <p:cNvSpPr txBox="1"/>
          <p:nvPr/>
        </p:nvSpPr>
        <p:spPr>
          <a:xfrm>
            <a:off x="1647030" y="1653296"/>
            <a:ext cx="1680579" cy="34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1200" b="1">
                <a:solidFill>
                  <a:srgbClr val="273E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 Bold"/>
              </a:rPr>
              <a:t>&lt;Content&gt;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1ABD7FAF-7071-5003-8AA2-A441F48E8669}"/>
              </a:ext>
            </a:extLst>
          </p:cNvPr>
          <p:cNvSpPr txBox="1"/>
          <p:nvPr/>
        </p:nvSpPr>
        <p:spPr>
          <a:xfrm>
            <a:off x="1647030" y="2127566"/>
            <a:ext cx="1315403" cy="309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100" dirty="0">
                <a:solidFill>
                  <a:srgbClr val="273E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"/>
              </a:rPr>
              <a:t>&lt;Content&gt;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2B7B69BB-7DA1-0E70-F2E0-F45402E18989}"/>
              </a:ext>
            </a:extLst>
          </p:cNvPr>
          <p:cNvGrpSpPr/>
          <p:nvPr/>
        </p:nvGrpSpPr>
        <p:grpSpPr>
          <a:xfrm>
            <a:off x="1594022" y="1159585"/>
            <a:ext cx="7049981" cy="496012"/>
            <a:chOff x="0" y="0"/>
            <a:chExt cx="14099961" cy="992025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EEC92DE7-789D-D341-357F-BAB9CBB14FBB}"/>
                </a:ext>
              </a:extLst>
            </p:cNvPr>
            <p:cNvSpPr/>
            <p:nvPr/>
          </p:nvSpPr>
          <p:spPr>
            <a:xfrm>
              <a:off x="0" y="0"/>
              <a:ext cx="14099961" cy="992025"/>
            </a:xfrm>
            <a:custGeom>
              <a:avLst/>
              <a:gdLst/>
              <a:ahLst/>
              <a:cxnLst/>
              <a:rect l="l" t="t" r="r" b="b"/>
              <a:pathLst>
                <a:path w="14099961" h="992025">
                  <a:moveTo>
                    <a:pt x="0" y="0"/>
                  </a:moveTo>
                  <a:lnTo>
                    <a:pt x="14099961" y="0"/>
                  </a:lnTo>
                  <a:lnTo>
                    <a:pt x="14099961" y="992025"/>
                  </a:lnTo>
                  <a:lnTo>
                    <a:pt x="0" y="9920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PT" sz="11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2328216D-5F80-AB7F-7B4D-A3898D0DF5E1}"/>
                </a:ext>
              </a:extLst>
            </p:cNvPr>
            <p:cNvSpPr txBox="1"/>
            <p:nvPr/>
          </p:nvSpPr>
          <p:spPr>
            <a:xfrm>
              <a:off x="0" y="-152400"/>
              <a:ext cx="14099961" cy="11444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879"/>
                </a:lnSpc>
              </a:pPr>
              <a:r>
                <a:rPr lang="en-US" sz="1400" b="1" dirty="0">
                  <a:solidFill>
                    <a:srgbClr val="133C8B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Arimo Bold"/>
                </a:rPr>
                <a:t>&lt; Content &gt;</a:t>
              </a: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6A196950-44DB-0F2E-4E3C-84158CE91A6F}"/>
              </a:ext>
            </a:extLst>
          </p:cNvPr>
          <p:cNvGrpSpPr/>
          <p:nvPr/>
        </p:nvGrpSpPr>
        <p:grpSpPr>
          <a:xfrm>
            <a:off x="1044521" y="1217240"/>
            <a:ext cx="376288" cy="381610"/>
            <a:chOff x="0" y="0"/>
            <a:chExt cx="752576" cy="763220"/>
          </a:xfrm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0B29F2E6-6EBB-1AB5-C89E-F5BD78AC186E}"/>
                </a:ext>
              </a:extLst>
            </p:cNvPr>
            <p:cNvSpPr/>
            <p:nvPr/>
          </p:nvSpPr>
          <p:spPr>
            <a:xfrm>
              <a:off x="0" y="0"/>
              <a:ext cx="752602" cy="763270"/>
            </a:xfrm>
            <a:custGeom>
              <a:avLst/>
              <a:gdLst/>
              <a:ahLst/>
              <a:cxnLst/>
              <a:rect l="l" t="t" r="r" b="b"/>
              <a:pathLst>
                <a:path w="752602" h="763270">
                  <a:moveTo>
                    <a:pt x="376301" y="0"/>
                  </a:moveTo>
                  <a:cubicBezTo>
                    <a:pt x="168529" y="0"/>
                    <a:pt x="0" y="170815"/>
                    <a:pt x="0" y="381635"/>
                  </a:cubicBezTo>
                  <a:cubicBezTo>
                    <a:pt x="0" y="592455"/>
                    <a:pt x="168529" y="763270"/>
                    <a:pt x="376301" y="763270"/>
                  </a:cubicBezTo>
                  <a:cubicBezTo>
                    <a:pt x="584073" y="763270"/>
                    <a:pt x="752602" y="592328"/>
                    <a:pt x="752602" y="381635"/>
                  </a:cubicBezTo>
                  <a:cubicBezTo>
                    <a:pt x="752602" y="170942"/>
                    <a:pt x="584073" y="0"/>
                    <a:pt x="376301" y="0"/>
                  </a:cubicBezTo>
                  <a:close/>
                </a:path>
              </a:pathLst>
            </a:custGeom>
            <a:solidFill>
              <a:srgbClr val="3456A6"/>
            </a:solidFill>
          </p:spPr>
          <p:txBody>
            <a:bodyPr/>
            <a:lstStyle/>
            <a:p>
              <a:endParaRPr lang="en-PT" sz="1200"/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AA7F2CA2-2ED6-E2F4-843A-2BA9A34DD804}"/>
              </a:ext>
            </a:extLst>
          </p:cNvPr>
          <p:cNvGrpSpPr/>
          <p:nvPr/>
        </p:nvGrpSpPr>
        <p:grpSpPr>
          <a:xfrm>
            <a:off x="1079804" y="1193800"/>
            <a:ext cx="313365" cy="378757"/>
            <a:chOff x="-15263" y="-33337"/>
            <a:chExt cx="626731" cy="757515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0F4D1D53-4861-AE26-18AE-870C3B2B2D95}"/>
                </a:ext>
              </a:extLst>
            </p:cNvPr>
            <p:cNvSpPr/>
            <p:nvPr/>
          </p:nvSpPr>
          <p:spPr>
            <a:xfrm>
              <a:off x="0" y="0"/>
              <a:ext cx="611468" cy="690840"/>
            </a:xfrm>
            <a:custGeom>
              <a:avLst/>
              <a:gdLst/>
              <a:ahLst/>
              <a:cxnLst/>
              <a:rect l="l" t="t" r="r" b="b"/>
              <a:pathLst>
                <a:path w="611468" h="690840">
                  <a:moveTo>
                    <a:pt x="0" y="0"/>
                  </a:moveTo>
                  <a:lnTo>
                    <a:pt x="611468" y="0"/>
                  </a:lnTo>
                  <a:lnTo>
                    <a:pt x="611468" y="690840"/>
                  </a:lnTo>
                  <a:lnTo>
                    <a:pt x="0" y="6908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PT"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012B2F1F-6C8D-98CB-3B5C-EBBA29EE0A54}"/>
                </a:ext>
              </a:extLst>
            </p:cNvPr>
            <p:cNvSpPr txBox="1"/>
            <p:nvPr/>
          </p:nvSpPr>
          <p:spPr>
            <a:xfrm>
              <a:off x="-15263" y="-33337"/>
              <a:ext cx="611468" cy="7575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Arimo"/>
                </a:rPr>
                <a:t>1</a:t>
              </a:r>
            </a:p>
          </p:txBody>
        </p:sp>
      </p:grpSp>
      <p:sp>
        <p:nvSpPr>
          <p:cNvPr id="19" name="TextBox 8">
            <a:extLst>
              <a:ext uri="{FF2B5EF4-FFF2-40B4-BE49-F238E27FC236}">
                <a16:creationId xmlns:a16="http://schemas.microsoft.com/office/drawing/2014/main" id="{74D5CCD2-D959-1BF2-CA6F-BBF5F4EFC1C8}"/>
              </a:ext>
            </a:extLst>
          </p:cNvPr>
          <p:cNvSpPr txBox="1"/>
          <p:nvPr/>
        </p:nvSpPr>
        <p:spPr>
          <a:xfrm>
            <a:off x="6776898" y="803853"/>
            <a:ext cx="5017274" cy="58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200" b="1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sz="1200" b="1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 Bold"/>
              </a:rPr>
              <a:t>&lt; Title of presenter &gt;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4C512FC-B7F7-14D4-0C22-2E2909C88095}"/>
              </a:ext>
            </a:extLst>
          </p:cNvPr>
          <p:cNvSpPr/>
          <p:nvPr/>
        </p:nvSpPr>
        <p:spPr>
          <a:xfrm>
            <a:off x="-609600" y="317674"/>
            <a:ext cx="4539703" cy="486179"/>
          </a:xfrm>
          <a:prstGeom prst="roundRect">
            <a:avLst>
              <a:gd name="adj" fmla="val 31659"/>
            </a:avLst>
          </a:prstGeom>
          <a:solidFill>
            <a:srgbClr val="345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itchFamily="2" charset="77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A5098A0A-8C57-6BC9-82AB-A2B9A2E8695E}"/>
              </a:ext>
            </a:extLst>
          </p:cNvPr>
          <p:cNvSpPr txBox="1"/>
          <p:nvPr/>
        </p:nvSpPr>
        <p:spPr>
          <a:xfrm>
            <a:off x="152400" y="352650"/>
            <a:ext cx="4189486" cy="4126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3545"/>
              </a:lnSpc>
            </a:pPr>
            <a:r>
              <a:rPr lang="en-US" sz="2400" dirty="0">
                <a:solidFill>
                  <a:srgbClr val="FFFFFF"/>
                </a:solidFill>
                <a:latin typeface="PF Highway Gothic" panose="02000506040000020004" pitchFamily="2" charset="0"/>
                <a:ea typeface="PF Highway Sans Pro"/>
                <a:cs typeface="PF Highway Sans Pro"/>
                <a:sym typeface="PF Highway Sans Pro"/>
              </a:rPr>
              <a:t>EAACI Allergy School 2026</a:t>
            </a:r>
          </a:p>
        </p:txBody>
      </p:sp>
    </p:spTree>
    <p:extLst>
      <p:ext uri="{BB962C8B-B14F-4D97-AF65-F5344CB8AC3E}">
        <p14:creationId xmlns:p14="http://schemas.microsoft.com/office/powerpoint/2010/main" val="224687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C15F8-D6A0-AAB4-B930-BB446E91D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D1F1693C-724D-BE85-A1B0-7922B4573A62}"/>
              </a:ext>
            </a:extLst>
          </p:cNvPr>
          <p:cNvSpPr txBox="1"/>
          <p:nvPr/>
        </p:nvSpPr>
        <p:spPr>
          <a:xfrm>
            <a:off x="1647030" y="1653296"/>
            <a:ext cx="1680579" cy="345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1200" b="1" dirty="0">
                <a:solidFill>
                  <a:srgbClr val="273E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 Bold"/>
              </a:rPr>
              <a:t>&lt;Content&gt;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F6D4244C-30F6-A171-710A-845CC30D6BD7}"/>
              </a:ext>
            </a:extLst>
          </p:cNvPr>
          <p:cNvSpPr txBox="1"/>
          <p:nvPr/>
        </p:nvSpPr>
        <p:spPr>
          <a:xfrm>
            <a:off x="1647030" y="2127566"/>
            <a:ext cx="1315403" cy="309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100" dirty="0">
                <a:solidFill>
                  <a:srgbClr val="273E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"/>
              </a:rPr>
              <a:t>&lt;Content&gt;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79EE1860-EDBB-EC96-8DBD-BCA0F5145709}"/>
              </a:ext>
            </a:extLst>
          </p:cNvPr>
          <p:cNvSpPr txBox="1"/>
          <p:nvPr/>
        </p:nvSpPr>
        <p:spPr>
          <a:xfrm>
            <a:off x="1594022" y="1083385"/>
            <a:ext cx="7049981" cy="572212"/>
          </a:xfrm>
          <a:prstGeom prst="rect">
            <a:avLst/>
          </a:prstGeom>
          <a:ln>
            <a:noFill/>
          </a:ln>
        </p:spPr>
        <p:txBody>
          <a:bodyPr lIns="0" tIns="0" rIns="0" bIns="0" rtlCol="0" anchor="ctr"/>
          <a:lstStyle/>
          <a:p>
            <a:pPr>
              <a:lnSpc>
                <a:spcPts val="2879"/>
              </a:lnSpc>
            </a:pPr>
            <a:r>
              <a:rPr lang="en-US" sz="1400" b="1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 Bold"/>
              </a:rPr>
              <a:t>&lt; Content &gt;</a:t>
            </a:r>
          </a:p>
        </p:txBody>
      </p:sp>
      <p:graphicFrame>
        <p:nvGraphicFramePr>
          <p:cNvPr id="12" name="Table 21">
            <a:extLst>
              <a:ext uri="{FF2B5EF4-FFF2-40B4-BE49-F238E27FC236}">
                <a16:creationId xmlns:a16="http://schemas.microsoft.com/office/drawing/2014/main" id="{CD08DBA1-EFBC-55B6-766C-440A8CBF8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439904"/>
              </p:ext>
            </p:extLst>
          </p:nvPr>
        </p:nvGraphicFramePr>
        <p:xfrm>
          <a:off x="1647030" y="2622067"/>
          <a:ext cx="9271000" cy="2857502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5962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133C8B"/>
                          </a:solidFill>
                          <a:latin typeface="Montserrat" pitchFamily="2" charset="77"/>
                          <a:ea typeface="Arimo Bold"/>
                          <a:cs typeface="Arimo Bold"/>
                          <a:sym typeface="Arimo Bold"/>
                        </a:rPr>
                        <a:t>&lt; Content &gt;​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1400" b="1">
                          <a:solidFill>
                            <a:srgbClr val="133C8B"/>
                          </a:solidFill>
                          <a:latin typeface="Montserrat" pitchFamily="2" charset="77"/>
                          <a:ea typeface="Arimo Bold"/>
                          <a:cs typeface="Arimo Bold"/>
                          <a:sym typeface="Arimo Bold"/>
                        </a:rPr>
                        <a:t>&lt; Content &gt;​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1400" b="1">
                          <a:solidFill>
                            <a:srgbClr val="133C8B"/>
                          </a:solidFill>
                          <a:latin typeface="Montserrat" pitchFamily="2" charset="77"/>
                          <a:ea typeface="Arimo Bold"/>
                          <a:cs typeface="Arimo Bold"/>
                          <a:sym typeface="Arimo Bold"/>
                        </a:rPr>
                        <a:t>&lt; Content &gt;​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1400" b="1">
                          <a:solidFill>
                            <a:srgbClr val="133C8B"/>
                          </a:solidFill>
                          <a:latin typeface="Montserrat" pitchFamily="2" charset="77"/>
                          <a:ea typeface="Arimo Bold"/>
                          <a:cs typeface="Arimo Bold"/>
                          <a:sym typeface="Arimo Bold"/>
                        </a:rPr>
                        <a:t>&lt; Content &gt;​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1400" b="1">
                          <a:solidFill>
                            <a:srgbClr val="133C8B"/>
                          </a:solidFill>
                          <a:latin typeface="Montserrat" pitchFamily="2" charset="77"/>
                          <a:ea typeface="Arimo Bold"/>
                          <a:cs typeface="Arimo Bold"/>
                          <a:sym typeface="Arimo Bold"/>
                        </a:rPr>
                        <a:t>&lt; Content &gt;​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304"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ontserrat" pitchFamily="2" charset="77"/>
                          <a:ea typeface="Arimo"/>
                          <a:cs typeface="Arimo"/>
                          <a:sym typeface="Arimo"/>
                        </a:rPr>
                        <a:t>&lt; Content &gt;​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ontserrat" pitchFamily="2" charset="77"/>
                          <a:ea typeface="Arimo"/>
                          <a:cs typeface="Arimo"/>
                          <a:sym typeface="Arimo"/>
                        </a:rPr>
                        <a:t>&lt; Content &gt;​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Montserrat" pitchFamily="2" charset="77"/>
                          <a:ea typeface="Arimo"/>
                          <a:cs typeface="Arimo"/>
                          <a:sym typeface="Arimo"/>
                        </a:rPr>
                        <a:t>&lt; Content &gt;​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Montserrat" pitchFamily="2" charset="77"/>
                          <a:ea typeface="Arimo"/>
                          <a:cs typeface="Arimo"/>
                          <a:sym typeface="Arimo"/>
                        </a:rPr>
                        <a:t>&lt; Content &gt;​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79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Montserrat" pitchFamily="2" charset="77"/>
                          <a:ea typeface="Arimo"/>
                          <a:cs typeface="Arimo"/>
                          <a:sym typeface="Arimo"/>
                        </a:rPr>
                        <a:t>&lt; Content &gt;​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59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059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059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059"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40"/>
                        </a:lnSpc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Montserrat" pitchFamily="2" charset="77"/>
                          <a:ea typeface="Calibri (MS)"/>
                          <a:cs typeface="Calibri (MS)"/>
                          <a:sym typeface="Calibri (MS)"/>
                        </a:rPr>
                        <a:t>​</a:t>
                      </a:r>
                      <a:endParaRPr lang="en-US" sz="600" dirty="0">
                        <a:latin typeface="Montserrat" pitchFamily="2" charset="77"/>
                      </a:endParaRPr>
                    </a:p>
                  </a:txBody>
                  <a:tcPr marL="60960" marR="60960" marT="60960" marB="60960" anchor="ctr">
                    <a:lnL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8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081" cap="flat" cmpd="sng" algn="ctr">
                      <a:solidFill>
                        <a:srgbClr val="2D8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3" name="Group 16">
            <a:extLst>
              <a:ext uri="{FF2B5EF4-FFF2-40B4-BE49-F238E27FC236}">
                <a16:creationId xmlns:a16="http://schemas.microsoft.com/office/drawing/2014/main" id="{20F69F85-8B8E-4584-0C59-C4A466B24BF9}"/>
              </a:ext>
            </a:extLst>
          </p:cNvPr>
          <p:cNvGrpSpPr/>
          <p:nvPr/>
        </p:nvGrpSpPr>
        <p:grpSpPr>
          <a:xfrm>
            <a:off x="1044521" y="1217240"/>
            <a:ext cx="376288" cy="381610"/>
            <a:chOff x="0" y="0"/>
            <a:chExt cx="752576" cy="763220"/>
          </a:xfrm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D820624-AACE-822B-EC5E-AE5D73C6968F}"/>
                </a:ext>
              </a:extLst>
            </p:cNvPr>
            <p:cNvSpPr/>
            <p:nvPr/>
          </p:nvSpPr>
          <p:spPr>
            <a:xfrm>
              <a:off x="0" y="0"/>
              <a:ext cx="752602" cy="763270"/>
            </a:xfrm>
            <a:custGeom>
              <a:avLst/>
              <a:gdLst/>
              <a:ahLst/>
              <a:cxnLst/>
              <a:rect l="l" t="t" r="r" b="b"/>
              <a:pathLst>
                <a:path w="752602" h="763270">
                  <a:moveTo>
                    <a:pt x="376301" y="0"/>
                  </a:moveTo>
                  <a:cubicBezTo>
                    <a:pt x="168529" y="0"/>
                    <a:pt x="0" y="170815"/>
                    <a:pt x="0" y="381635"/>
                  </a:cubicBezTo>
                  <a:cubicBezTo>
                    <a:pt x="0" y="592455"/>
                    <a:pt x="168529" y="763270"/>
                    <a:pt x="376301" y="763270"/>
                  </a:cubicBezTo>
                  <a:cubicBezTo>
                    <a:pt x="584073" y="763270"/>
                    <a:pt x="752602" y="592328"/>
                    <a:pt x="752602" y="381635"/>
                  </a:cubicBezTo>
                  <a:cubicBezTo>
                    <a:pt x="752602" y="170942"/>
                    <a:pt x="584073" y="0"/>
                    <a:pt x="376301" y="0"/>
                  </a:cubicBezTo>
                  <a:close/>
                </a:path>
              </a:pathLst>
            </a:custGeom>
            <a:solidFill>
              <a:srgbClr val="3456A6"/>
            </a:solidFill>
          </p:spPr>
          <p:txBody>
            <a:bodyPr/>
            <a:lstStyle/>
            <a:p>
              <a:endParaRPr lang="en-PT" sz="1200"/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A5DF3E6C-EBB0-0A29-50E2-9FCF662808D3}"/>
              </a:ext>
            </a:extLst>
          </p:cNvPr>
          <p:cNvGrpSpPr/>
          <p:nvPr/>
        </p:nvGrpSpPr>
        <p:grpSpPr>
          <a:xfrm>
            <a:off x="1079804" y="1193800"/>
            <a:ext cx="313365" cy="378757"/>
            <a:chOff x="-15263" y="-33337"/>
            <a:chExt cx="626731" cy="757515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DD264696-674E-E401-4FA6-B6279C467DAC}"/>
                </a:ext>
              </a:extLst>
            </p:cNvPr>
            <p:cNvSpPr/>
            <p:nvPr/>
          </p:nvSpPr>
          <p:spPr>
            <a:xfrm>
              <a:off x="0" y="0"/>
              <a:ext cx="611468" cy="690840"/>
            </a:xfrm>
            <a:custGeom>
              <a:avLst/>
              <a:gdLst/>
              <a:ahLst/>
              <a:cxnLst/>
              <a:rect l="l" t="t" r="r" b="b"/>
              <a:pathLst>
                <a:path w="611468" h="690840">
                  <a:moveTo>
                    <a:pt x="0" y="0"/>
                  </a:moveTo>
                  <a:lnTo>
                    <a:pt x="611468" y="0"/>
                  </a:lnTo>
                  <a:lnTo>
                    <a:pt x="611468" y="690840"/>
                  </a:lnTo>
                  <a:lnTo>
                    <a:pt x="0" y="6908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PT"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CEA4E9C3-F410-A4A7-890D-7EB03A24DF37}"/>
                </a:ext>
              </a:extLst>
            </p:cNvPr>
            <p:cNvSpPr txBox="1"/>
            <p:nvPr/>
          </p:nvSpPr>
          <p:spPr>
            <a:xfrm>
              <a:off x="-15263" y="-33337"/>
              <a:ext cx="611468" cy="75751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dirty="0">
                  <a:solidFill>
                    <a:srgbClr val="FFFFFF"/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Arimo"/>
                </a:rPr>
                <a:t>1</a:t>
              </a:r>
            </a:p>
          </p:txBody>
        </p:sp>
      </p:grpSp>
      <p:sp>
        <p:nvSpPr>
          <p:cNvPr id="21" name="TextBox 8">
            <a:extLst>
              <a:ext uri="{FF2B5EF4-FFF2-40B4-BE49-F238E27FC236}">
                <a16:creationId xmlns:a16="http://schemas.microsoft.com/office/drawing/2014/main" id="{EF5F2BCF-69A0-3108-DC33-874281DB55E8}"/>
              </a:ext>
            </a:extLst>
          </p:cNvPr>
          <p:cNvSpPr txBox="1"/>
          <p:nvPr/>
        </p:nvSpPr>
        <p:spPr>
          <a:xfrm>
            <a:off x="6776898" y="803853"/>
            <a:ext cx="5017274" cy="58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200" b="1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sz="1200" b="1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 Bold"/>
              </a:rPr>
              <a:t>&lt; Title of presenter &gt;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0291144-87C2-E352-F5C9-EFA6EEB8367E}"/>
              </a:ext>
            </a:extLst>
          </p:cNvPr>
          <p:cNvSpPr/>
          <p:nvPr/>
        </p:nvSpPr>
        <p:spPr>
          <a:xfrm>
            <a:off x="-609600" y="317674"/>
            <a:ext cx="4539703" cy="486179"/>
          </a:xfrm>
          <a:prstGeom prst="roundRect">
            <a:avLst>
              <a:gd name="adj" fmla="val 31659"/>
            </a:avLst>
          </a:prstGeom>
          <a:solidFill>
            <a:srgbClr val="345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itchFamily="2" charset="77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BDB7FD01-7F24-DEDA-A8C9-9F77F9012A0A}"/>
              </a:ext>
            </a:extLst>
          </p:cNvPr>
          <p:cNvSpPr txBox="1"/>
          <p:nvPr/>
        </p:nvSpPr>
        <p:spPr>
          <a:xfrm>
            <a:off x="152400" y="352650"/>
            <a:ext cx="4189486" cy="4126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3545"/>
              </a:lnSpc>
            </a:pPr>
            <a:r>
              <a:rPr lang="en-US" sz="2400" dirty="0">
                <a:solidFill>
                  <a:srgbClr val="FFFFFF"/>
                </a:solidFill>
                <a:latin typeface="PF Highway Gothic" panose="02000506040000020004" pitchFamily="2" charset="0"/>
                <a:ea typeface="PF Highway Sans Pro"/>
                <a:cs typeface="PF Highway Sans Pro"/>
                <a:sym typeface="PF Highway Sans Pro"/>
              </a:rPr>
              <a:t>EAACI Allergy School 2026</a:t>
            </a:r>
          </a:p>
        </p:txBody>
      </p:sp>
    </p:spTree>
    <p:extLst>
      <p:ext uri="{BB962C8B-B14F-4D97-AF65-F5344CB8AC3E}">
        <p14:creationId xmlns:p14="http://schemas.microsoft.com/office/powerpoint/2010/main" val="237599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A6F01-7CE8-3447-7D5C-AE07D1894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39F3921B-DC0B-69A3-1FB4-F1749158E4DC}"/>
              </a:ext>
            </a:extLst>
          </p:cNvPr>
          <p:cNvSpPr txBox="1"/>
          <p:nvPr/>
        </p:nvSpPr>
        <p:spPr>
          <a:xfrm>
            <a:off x="6776898" y="803853"/>
            <a:ext cx="5017274" cy="58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200" b="1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 Bold"/>
              </a:rPr>
              <a:t>&lt; Presenter &gt;</a:t>
            </a:r>
          </a:p>
          <a:p>
            <a:pPr algn="r">
              <a:lnSpc>
                <a:spcPts val="2400"/>
              </a:lnSpc>
            </a:pPr>
            <a:r>
              <a:rPr lang="en-US" sz="1200" b="1" dirty="0">
                <a:solidFill>
                  <a:srgbClr val="133C8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Arimo Bold"/>
              </a:rPr>
              <a:t>&lt; Title of presenter &gt;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0DE700-390E-927C-B83A-3C34854E40E7}"/>
              </a:ext>
            </a:extLst>
          </p:cNvPr>
          <p:cNvSpPr/>
          <p:nvPr/>
        </p:nvSpPr>
        <p:spPr>
          <a:xfrm>
            <a:off x="-609600" y="317674"/>
            <a:ext cx="4539703" cy="486179"/>
          </a:xfrm>
          <a:prstGeom prst="roundRect">
            <a:avLst>
              <a:gd name="adj" fmla="val 31659"/>
            </a:avLst>
          </a:prstGeom>
          <a:solidFill>
            <a:srgbClr val="345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itchFamily="2" charset="77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6C448DA-6446-8FCC-2BE0-3620A2D91CBD}"/>
              </a:ext>
            </a:extLst>
          </p:cNvPr>
          <p:cNvSpPr txBox="1"/>
          <p:nvPr/>
        </p:nvSpPr>
        <p:spPr>
          <a:xfrm>
            <a:off x="152400" y="352650"/>
            <a:ext cx="4189486" cy="4126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3545"/>
              </a:lnSpc>
            </a:pPr>
            <a:r>
              <a:rPr lang="en-US" sz="2400" dirty="0">
                <a:solidFill>
                  <a:srgbClr val="FFFFFF"/>
                </a:solidFill>
                <a:latin typeface="PF Highway Gothic" panose="02000506040000020004" pitchFamily="2" charset="0"/>
                <a:ea typeface="PF Highway Sans Pro"/>
                <a:cs typeface="PF Highway Sans Pro"/>
                <a:sym typeface="PF Highway Sans Pro"/>
              </a:rPr>
              <a:t>EAACI Allergy School 2026</a:t>
            </a:r>
          </a:p>
        </p:txBody>
      </p:sp>
    </p:spTree>
    <p:extLst>
      <p:ext uri="{BB962C8B-B14F-4D97-AF65-F5344CB8AC3E}">
        <p14:creationId xmlns:p14="http://schemas.microsoft.com/office/powerpoint/2010/main" val="158999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334</Words>
  <Application>Microsoft Macintosh PowerPoint</Application>
  <PresentationFormat>Widescreen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Arimo</vt:lpstr>
      <vt:lpstr>Montserrat</vt:lpstr>
      <vt:lpstr>Aptos</vt:lpstr>
      <vt:lpstr>PF Highway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Suner</dc:creator>
  <cp:lastModifiedBy>Nicolas Wiscour-Conter</cp:lastModifiedBy>
  <cp:revision>5</cp:revision>
  <dcterms:created xsi:type="dcterms:W3CDTF">2026-04-28T10:56:43Z</dcterms:created>
  <dcterms:modified xsi:type="dcterms:W3CDTF">2026-06-18T15:29:23Z</dcterms:modified>
</cp:coreProperties>
</file>