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 (MS)" panose="020F0502020204030204" pitchFamily="34" charset="0"/>
      <p:regular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Verdana Bold" panose="020B0804030504040204" pitchFamily="34" charset="0"/>
      <p:regular r:id="rId15"/>
      <p:bold r:id="rId16"/>
    </p:embeddedFont>
    <p:embeddedFont>
      <p:font typeface="Verdana Bold Italics" panose="020B08040305040B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42960"/>
            <a:ext cx="18288000" cy="1844040"/>
          </a:xfrm>
          <a:custGeom>
            <a:avLst/>
            <a:gdLst/>
            <a:ahLst/>
            <a:cxnLst/>
            <a:rect l="l" t="t" r="r" b="b"/>
            <a:pathLst>
              <a:path w="18288000" h="1844040">
                <a:moveTo>
                  <a:pt x="0" y="0"/>
                </a:moveTo>
                <a:lnTo>
                  <a:pt x="18288000" y="0"/>
                </a:lnTo>
                <a:lnTo>
                  <a:pt x="18288000" y="1844040"/>
                </a:lnTo>
                <a:lnTo>
                  <a:pt x="0" y="184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  <p:grpSp>
        <p:nvGrpSpPr>
          <p:cNvPr id="3" name="Group 3"/>
          <p:cNvGrpSpPr/>
          <p:nvPr/>
        </p:nvGrpSpPr>
        <p:grpSpPr>
          <a:xfrm>
            <a:off x="-963386" y="484234"/>
            <a:ext cx="6858000" cy="831152"/>
            <a:chOff x="0" y="0"/>
            <a:chExt cx="1806222" cy="2189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6222" cy="218904"/>
            </a:xfrm>
            <a:custGeom>
              <a:avLst/>
              <a:gdLst/>
              <a:ahLst/>
              <a:cxnLst/>
              <a:rect l="l" t="t" r="r" b="b"/>
              <a:pathLst>
                <a:path w="1806222" h="218904">
                  <a:moveTo>
                    <a:pt x="203200" y="0"/>
                  </a:moveTo>
                  <a:lnTo>
                    <a:pt x="1806222" y="0"/>
                  </a:lnTo>
                  <a:lnTo>
                    <a:pt x="1603022" y="218904"/>
                  </a:lnTo>
                  <a:lnTo>
                    <a:pt x="0" y="2189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04775"/>
              <a:ext cx="1603022" cy="32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42980" y="2239311"/>
            <a:ext cx="13693878" cy="5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2"/>
              </a:lnSpc>
            </a:pPr>
            <a:r>
              <a:rPr lang="en-US" sz="4200" b="1" i="1">
                <a:solidFill>
                  <a:srgbClr val="133C8B"/>
                </a:solidFill>
                <a:latin typeface="Verdana Bold Italics"/>
                <a:ea typeface="Verdana Bold Italics"/>
                <a:cs typeface="Verdana Bold Italics"/>
                <a:sym typeface="Verdana Bold Italics"/>
              </a:rPr>
              <a:t>&lt; Title &gt;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2980" y="3195558"/>
            <a:ext cx="1369387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133C8B"/>
                </a:solidFill>
                <a:latin typeface="Verdana"/>
                <a:ea typeface="Verdana"/>
                <a:cs typeface="Verdana"/>
                <a:sym typeface="Verdana"/>
              </a:rPr>
              <a:t>&lt; Sub-title &gt;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7498" y="4495416"/>
            <a:ext cx="1509821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b="1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Presenter &gt;</a:t>
            </a:r>
          </a:p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133C8B"/>
                </a:solidFill>
                <a:latin typeface="Verdana"/>
                <a:ea typeface="Verdana"/>
                <a:cs typeface="Verdana"/>
                <a:sym typeface="Verdana"/>
              </a:rPr>
              <a:t>&lt; Title of presenter &gt;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7498" y="6605684"/>
            <a:ext cx="1509821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133C8B"/>
                </a:solidFill>
                <a:latin typeface="Verdana"/>
                <a:ea typeface="Verdana"/>
                <a:cs typeface="Verdana"/>
                <a:sym typeface="Verdana"/>
              </a:rPr>
              <a:t>&lt; Date &gt;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8071" y="747410"/>
            <a:ext cx="1509821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EAACI SPRING MEETING </a:t>
            </a:r>
            <a:r>
              <a:rPr lang="en-US" sz="2000" b="1">
                <a:solidFill>
                  <a:srgbClr val="FFCD00"/>
                </a:solidFill>
                <a:latin typeface="Verdana Bold"/>
                <a:ea typeface="Verdana Bold"/>
                <a:cs typeface="Verdana Bold"/>
                <a:sym typeface="Verdana Bold"/>
              </a:rPr>
              <a:t>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577">
            <a:off x="-9530" y="8781222"/>
            <a:ext cx="1830706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T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590875" y="2441328"/>
          <a:ext cx="15249990" cy="4574533"/>
        </p:xfrm>
        <a:graphic>
          <a:graphicData uri="http://schemas.openxmlformats.org/drawingml/2006/table">
            <a:tbl>
              <a:tblPr/>
              <a:tblGrid>
                <a:gridCol w="3957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2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58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133C8B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Type​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 b="1" dirty="0">
                          <a:solidFill>
                            <a:srgbClr val="133C8B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Company​</a:t>
                      </a:r>
                      <a:endParaRPr lang="en-US" sz="1100" dirty="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8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Employment full time / part time​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C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name/None​</a:t>
                      </a:r>
                      <a:endParaRPr lang="en-US" sz="1100" dirty="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40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133C8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Research Grant (P.I., collaborator or consultant; pending and received grants)​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133C8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name/None​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68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 research support​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C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name/None​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68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133C8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Speakers Bureau / Honoraria​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133C8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name/None​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81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Ownership interest (stock, stock-options, patent or intellectual property​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C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name/None​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68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>
                          <a:solidFill>
                            <a:srgbClr val="133C8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Consultant / advisory board​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500" dirty="0">
                          <a:solidFill>
                            <a:srgbClr val="133C8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name/None​</a:t>
                      </a:r>
                      <a:endParaRPr lang="en-US" sz="1100" dirty="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590875" y="1452183"/>
            <a:ext cx="4121736" cy="40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1"/>
              </a:lnSpc>
            </a:pPr>
            <a:r>
              <a:rPr lang="en-US" sz="2400" b="1" spc="3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Disclosure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90875" y="2008832"/>
            <a:ext cx="15249990" cy="25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2100" spc="-58" dirty="0">
                <a:solidFill>
                  <a:srgbClr val="133C8B"/>
                </a:solidFill>
                <a:latin typeface="Verdana"/>
                <a:ea typeface="Verdana"/>
                <a:cs typeface="Verdana"/>
                <a:sym typeface="Verdana"/>
              </a:rPr>
              <a:t>In relation to this presentation, I declare the following, real or perceived conflicts of interest: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90875" y="7309562"/>
            <a:ext cx="15249990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8">
                <a:solidFill>
                  <a:srgbClr val="133C8B"/>
                </a:solidFill>
                <a:latin typeface="Verdana"/>
                <a:ea typeface="Verdana"/>
                <a:cs typeface="Verdana"/>
                <a:sym typeface="Verdana"/>
              </a:rPr>
              <a:t>A conflict of interest is any situation in which a speaker or immediate family members have interests, and those may cause a conflict with the current presentation. Conflicts of interest do not preclude the delivery of the talk but should be explicitly declared. These may include financial interests (eg. owning stocks of a related company, having received honoraria, consultancy fees), research interests (research support by grants or otherwise), organisational interests and gifts.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8442960"/>
            <a:ext cx="18288000" cy="1844040"/>
          </a:xfrm>
          <a:custGeom>
            <a:avLst/>
            <a:gdLst/>
            <a:ahLst/>
            <a:cxnLst/>
            <a:rect l="l" t="t" r="r" b="b"/>
            <a:pathLst>
              <a:path w="18288000" h="1844040">
                <a:moveTo>
                  <a:pt x="0" y="0"/>
                </a:moveTo>
                <a:lnTo>
                  <a:pt x="18288000" y="0"/>
                </a:lnTo>
                <a:lnTo>
                  <a:pt x="18288000" y="1844040"/>
                </a:lnTo>
                <a:lnTo>
                  <a:pt x="0" y="184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  <p:grpSp>
        <p:nvGrpSpPr>
          <p:cNvPr id="9" name="Group 9"/>
          <p:cNvGrpSpPr/>
          <p:nvPr/>
        </p:nvGrpSpPr>
        <p:grpSpPr>
          <a:xfrm>
            <a:off x="-963386" y="484234"/>
            <a:ext cx="6858000" cy="831152"/>
            <a:chOff x="0" y="0"/>
            <a:chExt cx="1806222" cy="2189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6222" cy="218904"/>
            </a:xfrm>
            <a:custGeom>
              <a:avLst/>
              <a:gdLst/>
              <a:ahLst/>
              <a:cxnLst/>
              <a:rect l="l" t="t" r="r" b="b"/>
              <a:pathLst>
                <a:path w="1806222" h="218904">
                  <a:moveTo>
                    <a:pt x="203200" y="0"/>
                  </a:moveTo>
                  <a:lnTo>
                    <a:pt x="1806222" y="0"/>
                  </a:lnTo>
                  <a:lnTo>
                    <a:pt x="1603022" y="218904"/>
                  </a:lnTo>
                  <a:lnTo>
                    <a:pt x="0" y="2189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104775"/>
              <a:ext cx="1603022" cy="32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8071" y="747410"/>
            <a:ext cx="1509821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EAACI SPRING MEETING </a:t>
            </a:r>
            <a:r>
              <a:rPr lang="en-US" sz="2000" b="1">
                <a:solidFill>
                  <a:srgbClr val="FFCD00"/>
                </a:solidFill>
                <a:latin typeface="Verdana Bold"/>
                <a:ea typeface="Verdana Bold"/>
                <a:cs typeface="Verdana Bold"/>
                <a:sym typeface="Verdana Bold"/>
              </a:rPr>
              <a:t>2026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B5FE01DE-1E52-13D4-EABC-B843297B9A7B}"/>
              </a:ext>
            </a:extLst>
          </p:cNvPr>
          <p:cNvSpPr txBox="1"/>
          <p:nvPr/>
        </p:nvSpPr>
        <p:spPr>
          <a:xfrm>
            <a:off x="9282528" y="506646"/>
            <a:ext cx="7525911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Presenter &gt;</a:t>
            </a:r>
          </a:p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Title of presenter 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577">
            <a:off x="-9530" y="8781222"/>
            <a:ext cx="1830706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T"/>
          </a:p>
        </p:txBody>
      </p:sp>
      <p:grpSp>
        <p:nvGrpSpPr>
          <p:cNvPr id="3" name="Group 3"/>
          <p:cNvGrpSpPr/>
          <p:nvPr/>
        </p:nvGrpSpPr>
        <p:grpSpPr>
          <a:xfrm>
            <a:off x="1770519" y="3029638"/>
            <a:ext cx="564432" cy="572415"/>
            <a:chOff x="0" y="0"/>
            <a:chExt cx="752576" cy="763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34890" y="3019480"/>
            <a:ext cx="458601" cy="557426"/>
            <a:chOff x="0" y="0"/>
            <a:chExt cx="611468" cy="7432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1468" cy="743234"/>
            </a:xfrm>
            <a:custGeom>
              <a:avLst/>
              <a:gdLst/>
              <a:ahLst/>
              <a:cxnLst/>
              <a:rect l="l" t="t" r="r" b="b"/>
              <a:pathLst>
                <a:path w="611468" h="743234">
                  <a:moveTo>
                    <a:pt x="0" y="0"/>
                  </a:moveTo>
                  <a:lnTo>
                    <a:pt x="611468" y="0"/>
                  </a:lnTo>
                  <a:lnTo>
                    <a:pt x="611468" y="743234"/>
                  </a:lnTo>
                  <a:lnTo>
                    <a:pt x="0" y="743234"/>
                  </a:lnTo>
                  <a:close/>
                </a:path>
              </a:pathLst>
            </a:custGeom>
            <a:solidFill>
              <a:srgbClr val="283C81">
                <a:alpha val="0"/>
              </a:srgbClr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11468" cy="8003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8"/>
                </a:lnSpc>
              </a:pPr>
              <a:r>
                <a:rPr lang="en-US" sz="2798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70519" y="4367052"/>
            <a:ext cx="564432" cy="572415"/>
            <a:chOff x="0" y="0"/>
            <a:chExt cx="752576" cy="7632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23435" y="4348002"/>
            <a:ext cx="458601" cy="557426"/>
            <a:chOff x="0" y="0"/>
            <a:chExt cx="611468" cy="7432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1468" cy="743234"/>
            </a:xfrm>
            <a:custGeom>
              <a:avLst/>
              <a:gdLst/>
              <a:ahLst/>
              <a:cxnLst/>
              <a:rect l="l" t="t" r="r" b="b"/>
              <a:pathLst>
                <a:path w="611468" h="743234">
                  <a:moveTo>
                    <a:pt x="0" y="0"/>
                  </a:moveTo>
                  <a:lnTo>
                    <a:pt x="611468" y="0"/>
                  </a:lnTo>
                  <a:lnTo>
                    <a:pt x="611468" y="743234"/>
                  </a:lnTo>
                  <a:lnTo>
                    <a:pt x="0" y="743234"/>
                  </a:lnTo>
                  <a:close/>
                </a:path>
              </a:pathLst>
            </a:custGeom>
            <a:solidFill>
              <a:srgbClr val="283C81">
                <a:alpha val="0"/>
              </a:srgbClr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11468" cy="8003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8"/>
                </a:lnSpc>
              </a:pPr>
              <a:r>
                <a:rPr lang="en-US" sz="2798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70519" y="5761335"/>
            <a:ext cx="564432" cy="572415"/>
            <a:chOff x="0" y="0"/>
            <a:chExt cx="752576" cy="7632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840269" y="5751810"/>
            <a:ext cx="453222" cy="557426"/>
            <a:chOff x="0" y="0"/>
            <a:chExt cx="604296" cy="7432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4296" cy="743234"/>
            </a:xfrm>
            <a:custGeom>
              <a:avLst/>
              <a:gdLst/>
              <a:ahLst/>
              <a:cxnLst/>
              <a:rect l="l" t="t" r="r" b="b"/>
              <a:pathLst>
                <a:path w="604296" h="743234">
                  <a:moveTo>
                    <a:pt x="0" y="0"/>
                  </a:moveTo>
                  <a:lnTo>
                    <a:pt x="604296" y="0"/>
                  </a:lnTo>
                  <a:lnTo>
                    <a:pt x="604296" y="743234"/>
                  </a:lnTo>
                  <a:lnTo>
                    <a:pt x="0" y="743234"/>
                  </a:lnTo>
                  <a:close/>
                </a:path>
              </a:pathLst>
            </a:custGeom>
            <a:solidFill>
              <a:srgbClr val="283C81">
                <a:alpha val="0"/>
              </a:srgbClr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604296" cy="8003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8"/>
                </a:lnSpc>
              </a:pPr>
              <a:r>
                <a:rPr lang="en-US" sz="2798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70519" y="6945096"/>
            <a:ext cx="564432" cy="572415"/>
            <a:chOff x="0" y="0"/>
            <a:chExt cx="752576" cy="7632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813910" y="6933215"/>
            <a:ext cx="458601" cy="557426"/>
            <a:chOff x="0" y="0"/>
            <a:chExt cx="611468" cy="7432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468" cy="743234"/>
            </a:xfrm>
            <a:custGeom>
              <a:avLst/>
              <a:gdLst/>
              <a:ahLst/>
              <a:cxnLst/>
              <a:rect l="l" t="t" r="r" b="b"/>
              <a:pathLst>
                <a:path w="611468" h="743234">
                  <a:moveTo>
                    <a:pt x="0" y="0"/>
                  </a:moveTo>
                  <a:lnTo>
                    <a:pt x="611468" y="0"/>
                  </a:lnTo>
                  <a:lnTo>
                    <a:pt x="611468" y="743234"/>
                  </a:lnTo>
                  <a:lnTo>
                    <a:pt x="0" y="743234"/>
                  </a:lnTo>
                  <a:close/>
                </a:path>
              </a:pathLst>
            </a:custGeom>
            <a:solidFill>
              <a:srgbClr val="283C81">
                <a:alpha val="0"/>
              </a:srgbClr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611468" cy="8003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8"/>
                </a:lnSpc>
              </a:pPr>
              <a:r>
                <a:rPr lang="en-US" sz="2798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4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30627" y="2053787"/>
            <a:ext cx="14326938" cy="45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1"/>
              </a:lnSpc>
            </a:pPr>
            <a:r>
              <a:rPr lang="en-US" sz="36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Table of Content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148234" y="2871854"/>
            <a:ext cx="7407121" cy="927928"/>
            <a:chOff x="0" y="0"/>
            <a:chExt cx="9876162" cy="123723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876155" cy="1237234"/>
            </a:xfrm>
            <a:custGeom>
              <a:avLst/>
              <a:gdLst/>
              <a:ahLst/>
              <a:cxnLst/>
              <a:rect l="l" t="t" r="r" b="b"/>
              <a:pathLst>
                <a:path w="9876155" h="1237234">
                  <a:moveTo>
                    <a:pt x="6858" y="0"/>
                  </a:moveTo>
                  <a:lnTo>
                    <a:pt x="9869297" y="0"/>
                  </a:lnTo>
                  <a:cubicBezTo>
                    <a:pt x="9873107" y="0"/>
                    <a:pt x="9876155" y="3810"/>
                    <a:pt x="9876155" y="8636"/>
                  </a:cubicBezTo>
                  <a:lnTo>
                    <a:pt x="9876155" y="1228598"/>
                  </a:lnTo>
                  <a:cubicBezTo>
                    <a:pt x="9876155" y="1233424"/>
                    <a:pt x="9873107" y="1237234"/>
                    <a:pt x="9869297" y="1237234"/>
                  </a:cubicBezTo>
                  <a:lnTo>
                    <a:pt x="6858" y="1237234"/>
                  </a:lnTo>
                  <a:cubicBezTo>
                    <a:pt x="3048" y="1237234"/>
                    <a:pt x="0" y="1233424"/>
                    <a:pt x="0" y="1228598"/>
                  </a:cubicBezTo>
                  <a:lnTo>
                    <a:pt x="0" y="8636"/>
                  </a:lnTo>
                  <a:cubicBezTo>
                    <a:pt x="0" y="3810"/>
                    <a:pt x="3048" y="0"/>
                    <a:pt x="6858" y="0"/>
                  </a:cubicBezTo>
                  <a:moveTo>
                    <a:pt x="6858" y="17272"/>
                  </a:moveTo>
                  <a:lnTo>
                    <a:pt x="6858" y="8636"/>
                  </a:lnTo>
                  <a:lnTo>
                    <a:pt x="13716" y="8636"/>
                  </a:lnTo>
                  <a:lnTo>
                    <a:pt x="13716" y="1228598"/>
                  </a:lnTo>
                  <a:lnTo>
                    <a:pt x="6858" y="1228598"/>
                  </a:lnTo>
                  <a:lnTo>
                    <a:pt x="6858" y="1219962"/>
                  </a:lnTo>
                  <a:lnTo>
                    <a:pt x="9869297" y="1219962"/>
                  </a:lnTo>
                  <a:lnTo>
                    <a:pt x="9869297" y="1228598"/>
                  </a:lnTo>
                  <a:lnTo>
                    <a:pt x="9862439" y="1228598"/>
                  </a:lnTo>
                  <a:lnTo>
                    <a:pt x="9862439" y="8636"/>
                  </a:lnTo>
                  <a:lnTo>
                    <a:pt x="9869297" y="8636"/>
                  </a:lnTo>
                  <a:lnTo>
                    <a:pt x="9869297" y="17272"/>
                  </a:lnTo>
                  <a:lnTo>
                    <a:pt x="6858" y="172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48234" y="2862141"/>
            <a:ext cx="7406378" cy="936620"/>
            <a:chOff x="0" y="0"/>
            <a:chExt cx="9875170" cy="124882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875170" cy="1248827"/>
            </a:xfrm>
            <a:custGeom>
              <a:avLst/>
              <a:gdLst/>
              <a:ahLst/>
              <a:cxnLst/>
              <a:rect l="l" t="t" r="r" b="b"/>
              <a:pathLst>
                <a:path w="9875170" h="1248827">
                  <a:moveTo>
                    <a:pt x="0" y="0"/>
                  </a:moveTo>
                  <a:lnTo>
                    <a:pt x="9875170" y="0"/>
                  </a:lnTo>
                  <a:lnTo>
                    <a:pt x="9875170" y="1248827"/>
                  </a:lnTo>
                  <a:lnTo>
                    <a:pt x="0" y="1248827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875170" cy="12869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0"/>
                </a:lnSpc>
              </a:pPr>
              <a:r>
                <a:rPr lang="en-US" sz="2100">
                  <a:solidFill>
                    <a:srgbClr val="133C8B"/>
                  </a:solidFill>
                  <a:latin typeface="Verdana"/>
                  <a:ea typeface="Verdana"/>
                  <a:cs typeface="Verdana"/>
                  <a:sym typeface="Verdana"/>
                </a:rPr>
                <a:t>&lt; Content &gt;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148234" y="4194662"/>
            <a:ext cx="7407121" cy="927929"/>
            <a:chOff x="0" y="0"/>
            <a:chExt cx="9876162" cy="123723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876155" cy="1237234"/>
            </a:xfrm>
            <a:custGeom>
              <a:avLst/>
              <a:gdLst/>
              <a:ahLst/>
              <a:cxnLst/>
              <a:rect l="l" t="t" r="r" b="b"/>
              <a:pathLst>
                <a:path w="9876155" h="1237234">
                  <a:moveTo>
                    <a:pt x="6858" y="0"/>
                  </a:moveTo>
                  <a:lnTo>
                    <a:pt x="9869297" y="0"/>
                  </a:lnTo>
                  <a:cubicBezTo>
                    <a:pt x="9873107" y="0"/>
                    <a:pt x="9876155" y="3810"/>
                    <a:pt x="9876155" y="8636"/>
                  </a:cubicBezTo>
                  <a:lnTo>
                    <a:pt x="9876155" y="1228598"/>
                  </a:lnTo>
                  <a:cubicBezTo>
                    <a:pt x="9876155" y="1233424"/>
                    <a:pt x="9873107" y="1237234"/>
                    <a:pt x="9869297" y="1237234"/>
                  </a:cubicBezTo>
                  <a:lnTo>
                    <a:pt x="6858" y="1237234"/>
                  </a:lnTo>
                  <a:cubicBezTo>
                    <a:pt x="3048" y="1237234"/>
                    <a:pt x="0" y="1233424"/>
                    <a:pt x="0" y="1228598"/>
                  </a:cubicBezTo>
                  <a:lnTo>
                    <a:pt x="0" y="8636"/>
                  </a:lnTo>
                  <a:cubicBezTo>
                    <a:pt x="0" y="3810"/>
                    <a:pt x="3048" y="0"/>
                    <a:pt x="6858" y="0"/>
                  </a:cubicBezTo>
                  <a:moveTo>
                    <a:pt x="6858" y="17272"/>
                  </a:moveTo>
                  <a:lnTo>
                    <a:pt x="6858" y="8636"/>
                  </a:lnTo>
                  <a:lnTo>
                    <a:pt x="13716" y="8636"/>
                  </a:lnTo>
                  <a:lnTo>
                    <a:pt x="13716" y="1228598"/>
                  </a:lnTo>
                  <a:lnTo>
                    <a:pt x="6858" y="1228598"/>
                  </a:lnTo>
                  <a:lnTo>
                    <a:pt x="6858" y="1219962"/>
                  </a:lnTo>
                  <a:lnTo>
                    <a:pt x="9869297" y="1219962"/>
                  </a:lnTo>
                  <a:lnTo>
                    <a:pt x="9869297" y="1228598"/>
                  </a:lnTo>
                  <a:lnTo>
                    <a:pt x="9862439" y="1228598"/>
                  </a:lnTo>
                  <a:lnTo>
                    <a:pt x="9862439" y="8636"/>
                  </a:lnTo>
                  <a:lnTo>
                    <a:pt x="9869297" y="8636"/>
                  </a:lnTo>
                  <a:lnTo>
                    <a:pt x="9869297" y="17272"/>
                  </a:lnTo>
                  <a:lnTo>
                    <a:pt x="6858" y="172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148234" y="4184949"/>
            <a:ext cx="7406378" cy="936621"/>
            <a:chOff x="0" y="0"/>
            <a:chExt cx="9875170" cy="124882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75170" cy="1248828"/>
            </a:xfrm>
            <a:custGeom>
              <a:avLst/>
              <a:gdLst/>
              <a:ahLst/>
              <a:cxnLst/>
              <a:rect l="l" t="t" r="r" b="b"/>
              <a:pathLst>
                <a:path w="9875170" h="1248828">
                  <a:moveTo>
                    <a:pt x="0" y="0"/>
                  </a:moveTo>
                  <a:lnTo>
                    <a:pt x="9875170" y="0"/>
                  </a:lnTo>
                  <a:lnTo>
                    <a:pt x="9875170" y="1248828"/>
                  </a:lnTo>
                  <a:lnTo>
                    <a:pt x="0" y="1248828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9875170" cy="12869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0"/>
                </a:lnSpc>
              </a:pPr>
              <a:r>
                <a:rPr lang="en-US" sz="2100">
                  <a:solidFill>
                    <a:srgbClr val="133C8B"/>
                  </a:solidFill>
                  <a:latin typeface="Verdana"/>
                  <a:ea typeface="Verdana"/>
                  <a:cs typeface="Verdana"/>
                  <a:sym typeface="Verdana"/>
                </a:rPr>
                <a:t>&lt; Content &gt;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148234" y="5550716"/>
            <a:ext cx="7407121" cy="927929"/>
            <a:chOff x="0" y="0"/>
            <a:chExt cx="9876162" cy="123723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876155" cy="1237234"/>
            </a:xfrm>
            <a:custGeom>
              <a:avLst/>
              <a:gdLst/>
              <a:ahLst/>
              <a:cxnLst/>
              <a:rect l="l" t="t" r="r" b="b"/>
              <a:pathLst>
                <a:path w="9876155" h="1237234">
                  <a:moveTo>
                    <a:pt x="6858" y="0"/>
                  </a:moveTo>
                  <a:lnTo>
                    <a:pt x="9869297" y="0"/>
                  </a:lnTo>
                  <a:cubicBezTo>
                    <a:pt x="9873107" y="0"/>
                    <a:pt x="9876155" y="3810"/>
                    <a:pt x="9876155" y="8636"/>
                  </a:cubicBezTo>
                  <a:lnTo>
                    <a:pt x="9876155" y="1228598"/>
                  </a:lnTo>
                  <a:cubicBezTo>
                    <a:pt x="9876155" y="1233424"/>
                    <a:pt x="9873107" y="1237234"/>
                    <a:pt x="9869297" y="1237234"/>
                  </a:cubicBezTo>
                  <a:lnTo>
                    <a:pt x="6858" y="1237234"/>
                  </a:lnTo>
                  <a:cubicBezTo>
                    <a:pt x="3048" y="1237234"/>
                    <a:pt x="0" y="1233424"/>
                    <a:pt x="0" y="1228598"/>
                  </a:cubicBezTo>
                  <a:lnTo>
                    <a:pt x="0" y="8636"/>
                  </a:lnTo>
                  <a:cubicBezTo>
                    <a:pt x="0" y="3810"/>
                    <a:pt x="3048" y="0"/>
                    <a:pt x="6858" y="0"/>
                  </a:cubicBezTo>
                  <a:moveTo>
                    <a:pt x="6858" y="17272"/>
                  </a:moveTo>
                  <a:lnTo>
                    <a:pt x="6858" y="8636"/>
                  </a:lnTo>
                  <a:lnTo>
                    <a:pt x="13716" y="8636"/>
                  </a:lnTo>
                  <a:lnTo>
                    <a:pt x="13716" y="1228598"/>
                  </a:lnTo>
                  <a:lnTo>
                    <a:pt x="6858" y="1228598"/>
                  </a:lnTo>
                  <a:lnTo>
                    <a:pt x="6858" y="1219962"/>
                  </a:lnTo>
                  <a:lnTo>
                    <a:pt x="9869297" y="1219962"/>
                  </a:lnTo>
                  <a:lnTo>
                    <a:pt x="9869297" y="1228598"/>
                  </a:lnTo>
                  <a:lnTo>
                    <a:pt x="9862439" y="1228598"/>
                  </a:lnTo>
                  <a:lnTo>
                    <a:pt x="9862439" y="8636"/>
                  </a:lnTo>
                  <a:lnTo>
                    <a:pt x="9869297" y="8636"/>
                  </a:lnTo>
                  <a:lnTo>
                    <a:pt x="9869297" y="17272"/>
                  </a:lnTo>
                  <a:lnTo>
                    <a:pt x="6858" y="172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148234" y="5541003"/>
            <a:ext cx="7406378" cy="936621"/>
            <a:chOff x="0" y="0"/>
            <a:chExt cx="9875170" cy="124882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875170" cy="1248828"/>
            </a:xfrm>
            <a:custGeom>
              <a:avLst/>
              <a:gdLst/>
              <a:ahLst/>
              <a:cxnLst/>
              <a:rect l="l" t="t" r="r" b="b"/>
              <a:pathLst>
                <a:path w="9875170" h="1248828">
                  <a:moveTo>
                    <a:pt x="0" y="0"/>
                  </a:moveTo>
                  <a:lnTo>
                    <a:pt x="9875170" y="0"/>
                  </a:lnTo>
                  <a:lnTo>
                    <a:pt x="9875170" y="1248828"/>
                  </a:lnTo>
                  <a:lnTo>
                    <a:pt x="0" y="1248828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9875170" cy="12869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0"/>
                </a:lnSpc>
              </a:pPr>
              <a:r>
                <a:rPr lang="en-US" sz="2100">
                  <a:solidFill>
                    <a:srgbClr val="133C8B"/>
                  </a:solidFill>
                  <a:latin typeface="Verdana"/>
                  <a:ea typeface="Verdana"/>
                  <a:cs typeface="Verdana"/>
                  <a:sym typeface="Verdana"/>
                </a:rPr>
                <a:t>&lt; Content &gt;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148234" y="6887653"/>
            <a:ext cx="7407121" cy="927929"/>
            <a:chOff x="0" y="0"/>
            <a:chExt cx="9876162" cy="123723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876155" cy="1237234"/>
            </a:xfrm>
            <a:custGeom>
              <a:avLst/>
              <a:gdLst/>
              <a:ahLst/>
              <a:cxnLst/>
              <a:rect l="l" t="t" r="r" b="b"/>
              <a:pathLst>
                <a:path w="9876155" h="1237234">
                  <a:moveTo>
                    <a:pt x="6858" y="0"/>
                  </a:moveTo>
                  <a:lnTo>
                    <a:pt x="9869297" y="0"/>
                  </a:lnTo>
                  <a:cubicBezTo>
                    <a:pt x="9873107" y="0"/>
                    <a:pt x="9876155" y="3810"/>
                    <a:pt x="9876155" y="8636"/>
                  </a:cubicBezTo>
                  <a:lnTo>
                    <a:pt x="9876155" y="1228598"/>
                  </a:lnTo>
                  <a:cubicBezTo>
                    <a:pt x="9876155" y="1233424"/>
                    <a:pt x="9873107" y="1237234"/>
                    <a:pt x="9869297" y="1237234"/>
                  </a:cubicBezTo>
                  <a:lnTo>
                    <a:pt x="6858" y="1237234"/>
                  </a:lnTo>
                  <a:cubicBezTo>
                    <a:pt x="3048" y="1237234"/>
                    <a:pt x="0" y="1233424"/>
                    <a:pt x="0" y="1228598"/>
                  </a:cubicBezTo>
                  <a:lnTo>
                    <a:pt x="0" y="8636"/>
                  </a:lnTo>
                  <a:cubicBezTo>
                    <a:pt x="0" y="3810"/>
                    <a:pt x="3048" y="0"/>
                    <a:pt x="6858" y="0"/>
                  </a:cubicBezTo>
                  <a:moveTo>
                    <a:pt x="6858" y="17272"/>
                  </a:moveTo>
                  <a:lnTo>
                    <a:pt x="6858" y="8636"/>
                  </a:lnTo>
                  <a:lnTo>
                    <a:pt x="13716" y="8636"/>
                  </a:lnTo>
                  <a:lnTo>
                    <a:pt x="13716" y="1228598"/>
                  </a:lnTo>
                  <a:lnTo>
                    <a:pt x="6858" y="1228598"/>
                  </a:lnTo>
                  <a:lnTo>
                    <a:pt x="6858" y="1219962"/>
                  </a:lnTo>
                  <a:lnTo>
                    <a:pt x="9869297" y="1219962"/>
                  </a:lnTo>
                  <a:lnTo>
                    <a:pt x="9869297" y="1228598"/>
                  </a:lnTo>
                  <a:lnTo>
                    <a:pt x="9862439" y="1228598"/>
                  </a:lnTo>
                  <a:lnTo>
                    <a:pt x="9862439" y="8636"/>
                  </a:lnTo>
                  <a:lnTo>
                    <a:pt x="9869297" y="8636"/>
                  </a:lnTo>
                  <a:lnTo>
                    <a:pt x="9869297" y="17272"/>
                  </a:lnTo>
                  <a:lnTo>
                    <a:pt x="6858" y="172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148234" y="6877939"/>
            <a:ext cx="7406378" cy="936621"/>
            <a:chOff x="0" y="0"/>
            <a:chExt cx="9875170" cy="124882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875170" cy="1248828"/>
            </a:xfrm>
            <a:custGeom>
              <a:avLst/>
              <a:gdLst/>
              <a:ahLst/>
              <a:cxnLst/>
              <a:rect l="l" t="t" r="r" b="b"/>
              <a:pathLst>
                <a:path w="9875170" h="1248828">
                  <a:moveTo>
                    <a:pt x="0" y="0"/>
                  </a:moveTo>
                  <a:lnTo>
                    <a:pt x="9875170" y="0"/>
                  </a:lnTo>
                  <a:lnTo>
                    <a:pt x="9875170" y="1248828"/>
                  </a:lnTo>
                  <a:lnTo>
                    <a:pt x="0" y="1248828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9875170" cy="12869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0"/>
                </a:lnSpc>
              </a:pPr>
              <a:r>
                <a:rPr lang="en-US" sz="2100">
                  <a:solidFill>
                    <a:srgbClr val="133C8B"/>
                  </a:solidFill>
                  <a:latin typeface="Verdana"/>
                  <a:ea typeface="Verdana"/>
                  <a:cs typeface="Verdana"/>
                  <a:sym typeface="Verdana"/>
                </a:rPr>
                <a:t>&lt; Content &gt;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0" y="8442960"/>
            <a:ext cx="18288000" cy="1844040"/>
          </a:xfrm>
          <a:custGeom>
            <a:avLst/>
            <a:gdLst/>
            <a:ahLst/>
            <a:cxnLst/>
            <a:rect l="l" t="t" r="r" b="b"/>
            <a:pathLst>
              <a:path w="18288000" h="1844040">
                <a:moveTo>
                  <a:pt x="0" y="0"/>
                </a:moveTo>
                <a:lnTo>
                  <a:pt x="18288000" y="0"/>
                </a:lnTo>
                <a:lnTo>
                  <a:pt x="18288000" y="1844040"/>
                </a:lnTo>
                <a:lnTo>
                  <a:pt x="0" y="184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  <p:grpSp>
        <p:nvGrpSpPr>
          <p:cNvPr id="46" name="Group 46"/>
          <p:cNvGrpSpPr/>
          <p:nvPr/>
        </p:nvGrpSpPr>
        <p:grpSpPr>
          <a:xfrm>
            <a:off x="-963386" y="484234"/>
            <a:ext cx="6858000" cy="831152"/>
            <a:chOff x="0" y="0"/>
            <a:chExt cx="1806222" cy="21890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806222" cy="218904"/>
            </a:xfrm>
            <a:custGeom>
              <a:avLst/>
              <a:gdLst/>
              <a:ahLst/>
              <a:cxnLst/>
              <a:rect l="l" t="t" r="r" b="b"/>
              <a:pathLst>
                <a:path w="1806222" h="218904">
                  <a:moveTo>
                    <a:pt x="203200" y="0"/>
                  </a:moveTo>
                  <a:lnTo>
                    <a:pt x="1806222" y="0"/>
                  </a:lnTo>
                  <a:lnTo>
                    <a:pt x="1603022" y="218904"/>
                  </a:lnTo>
                  <a:lnTo>
                    <a:pt x="0" y="2189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01600" y="-104775"/>
              <a:ext cx="1603022" cy="32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898071" y="747410"/>
            <a:ext cx="1509821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EAACI SPRING MEETING </a:t>
            </a:r>
            <a:r>
              <a:rPr lang="en-US" sz="2000" b="1">
                <a:solidFill>
                  <a:srgbClr val="FFCD00"/>
                </a:solidFill>
                <a:latin typeface="Verdana Bold"/>
                <a:ea typeface="Verdana Bold"/>
                <a:cs typeface="Verdana Bold"/>
                <a:sym typeface="Verdana Bold"/>
              </a:rPr>
              <a:t>2026</a:t>
            </a:r>
          </a:p>
        </p:txBody>
      </p:sp>
      <p:sp>
        <p:nvSpPr>
          <p:cNvPr id="50" name="TextBox 16">
            <a:extLst>
              <a:ext uri="{FF2B5EF4-FFF2-40B4-BE49-F238E27FC236}">
                <a16:creationId xmlns:a16="http://schemas.microsoft.com/office/drawing/2014/main" id="{4C192ADE-8F4C-B999-4666-9EB2E9C92EB9}"/>
              </a:ext>
            </a:extLst>
          </p:cNvPr>
          <p:cNvSpPr txBox="1"/>
          <p:nvPr/>
        </p:nvSpPr>
        <p:spPr>
          <a:xfrm>
            <a:off x="9282528" y="506646"/>
            <a:ext cx="7525911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Presenter &gt;</a:t>
            </a:r>
          </a:p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Title of presenter 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577">
            <a:off x="-9530" y="8781222"/>
            <a:ext cx="1830706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T"/>
          </a:p>
        </p:txBody>
      </p:sp>
      <p:sp>
        <p:nvSpPr>
          <p:cNvPr id="3" name="TextBox 3"/>
          <p:cNvSpPr txBox="1"/>
          <p:nvPr/>
        </p:nvSpPr>
        <p:spPr>
          <a:xfrm>
            <a:off x="2470545" y="2489469"/>
            <a:ext cx="2520868" cy="51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sz="2100" b="1">
                <a:solidFill>
                  <a:srgbClr val="273E8B"/>
                </a:solidFill>
                <a:latin typeface="Verdana Bold"/>
                <a:ea typeface="Verdana Bold"/>
                <a:cs typeface="Verdana Bold"/>
                <a:sym typeface="Verdana Bold"/>
              </a:rPr>
              <a:t>&lt;Content&gt;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70545" y="3210398"/>
            <a:ext cx="1973104" cy="45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1800">
                <a:solidFill>
                  <a:srgbClr val="273E8B"/>
                </a:solidFill>
                <a:latin typeface="Verdana"/>
                <a:ea typeface="Verdana"/>
                <a:cs typeface="Verdana"/>
                <a:sym typeface="Verdana"/>
              </a:rPr>
              <a:t>&lt;Content&gt;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470545" y="1750361"/>
            <a:ext cx="10574938" cy="736330"/>
            <a:chOff x="0" y="0"/>
            <a:chExt cx="14099918" cy="9817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99921" cy="981837"/>
            </a:xfrm>
            <a:custGeom>
              <a:avLst/>
              <a:gdLst/>
              <a:ahLst/>
              <a:cxnLst/>
              <a:rect l="l" t="t" r="r" b="b"/>
              <a:pathLst>
                <a:path w="14099921" h="981837">
                  <a:moveTo>
                    <a:pt x="5588" y="0"/>
                  </a:moveTo>
                  <a:lnTo>
                    <a:pt x="14094333" y="0"/>
                  </a:lnTo>
                  <a:cubicBezTo>
                    <a:pt x="14097508" y="0"/>
                    <a:pt x="14099921" y="3048"/>
                    <a:pt x="14099921" y="6858"/>
                  </a:cubicBezTo>
                  <a:lnTo>
                    <a:pt x="14099921" y="974979"/>
                  </a:lnTo>
                  <a:cubicBezTo>
                    <a:pt x="14099921" y="978789"/>
                    <a:pt x="14097508" y="981837"/>
                    <a:pt x="14094333" y="981837"/>
                  </a:cubicBezTo>
                  <a:lnTo>
                    <a:pt x="5588" y="981837"/>
                  </a:lnTo>
                  <a:cubicBezTo>
                    <a:pt x="2413" y="981837"/>
                    <a:pt x="0" y="978789"/>
                    <a:pt x="0" y="974979"/>
                  </a:cubicBezTo>
                  <a:lnTo>
                    <a:pt x="0" y="6858"/>
                  </a:lnTo>
                  <a:cubicBezTo>
                    <a:pt x="0" y="3048"/>
                    <a:pt x="2413" y="0"/>
                    <a:pt x="5588" y="0"/>
                  </a:cubicBezTo>
                  <a:moveTo>
                    <a:pt x="5588" y="13716"/>
                  </a:moveTo>
                  <a:lnTo>
                    <a:pt x="5588" y="6858"/>
                  </a:lnTo>
                  <a:lnTo>
                    <a:pt x="11176" y="6858"/>
                  </a:lnTo>
                  <a:lnTo>
                    <a:pt x="11176" y="974979"/>
                  </a:lnTo>
                  <a:lnTo>
                    <a:pt x="5588" y="974979"/>
                  </a:lnTo>
                  <a:lnTo>
                    <a:pt x="5588" y="968121"/>
                  </a:lnTo>
                  <a:lnTo>
                    <a:pt x="14094333" y="968121"/>
                  </a:lnTo>
                  <a:lnTo>
                    <a:pt x="14094333" y="974979"/>
                  </a:lnTo>
                  <a:lnTo>
                    <a:pt x="14088746" y="974979"/>
                  </a:lnTo>
                  <a:lnTo>
                    <a:pt x="14088746" y="6858"/>
                  </a:lnTo>
                  <a:lnTo>
                    <a:pt x="14094333" y="6858"/>
                  </a:lnTo>
                  <a:lnTo>
                    <a:pt x="14094333" y="13716"/>
                  </a:lnTo>
                  <a:lnTo>
                    <a:pt x="5588" y="1371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91033" y="1739377"/>
            <a:ext cx="10574971" cy="744018"/>
            <a:chOff x="0" y="0"/>
            <a:chExt cx="14099961" cy="9920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99961" cy="992025"/>
            </a:xfrm>
            <a:custGeom>
              <a:avLst/>
              <a:gdLst/>
              <a:ahLst/>
              <a:cxnLst/>
              <a:rect l="l" t="t" r="r" b="b"/>
              <a:pathLst>
                <a:path w="14099961" h="992025">
                  <a:moveTo>
                    <a:pt x="0" y="0"/>
                  </a:moveTo>
                  <a:lnTo>
                    <a:pt x="14099961" y="0"/>
                  </a:lnTo>
                  <a:lnTo>
                    <a:pt x="14099961" y="992025"/>
                  </a:lnTo>
                  <a:lnTo>
                    <a:pt x="0" y="992025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14099961" cy="11253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18"/>
                </a:lnSpc>
              </a:pPr>
              <a:r>
                <a:rPr lang="en-US" sz="2400" b="1">
                  <a:solidFill>
                    <a:srgbClr val="133C8B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&lt; Content &gt;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6782" y="1911544"/>
            <a:ext cx="564432" cy="572415"/>
            <a:chOff x="0" y="0"/>
            <a:chExt cx="752576" cy="7632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19697" y="1883430"/>
            <a:ext cx="458601" cy="557426"/>
            <a:chOff x="0" y="0"/>
            <a:chExt cx="611468" cy="7432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1468" cy="743234"/>
            </a:xfrm>
            <a:custGeom>
              <a:avLst/>
              <a:gdLst/>
              <a:ahLst/>
              <a:cxnLst/>
              <a:rect l="l" t="t" r="r" b="b"/>
              <a:pathLst>
                <a:path w="611468" h="743234">
                  <a:moveTo>
                    <a:pt x="0" y="0"/>
                  </a:moveTo>
                  <a:lnTo>
                    <a:pt x="611468" y="0"/>
                  </a:lnTo>
                  <a:lnTo>
                    <a:pt x="611468" y="743234"/>
                  </a:lnTo>
                  <a:lnTo>
                    <a:pt x="0" y="74323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611468" cy="8003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8"/>
                </a:lnSpc>
              </a:pPr>
              <a:r>
                <a:rPr lang="en-US" sz="2798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1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0" y="8442960"/>
            <a:ext cx="18288000" cy="1844040"/>
          </a:xfrm>
          <a:custGeom>
            <a:avLst/>
            <a:gdLst/>
            <a:ahLst/>
            <a:cxnLst/>
            <a:rect l="l" t="t" r="r" b="b"/>
            <a:pathLst>
              <a:path w="18288000" h="1844040">
                <a:moveTo>
                  <a:pt x="0" y="0"/>
                </a:moveTo>
                <a:lnTo>
                  <a:pt x="18288000" y="0"/>
                </a:lnTo>
                <a:lnTo>
                  <a:pt x="18288000" y="1844040"/>
                </a:lnTo>
                <a:lnTo>
                  <a:pt x="0" y="184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  <p:grpSp>
        <p:nvGrpSpPr>
          <p:cNvPr id="17" name="Group 17"/>
          <p:cNvGrpSpPr/>
          <p:nvPr/>
        </p:nvGrpSpPr>
        <p:grpSpPr>
          <a:xfrm>
            <a:off x="-963386" y="484234"/>
            <a:ext cx="6858000" cy="831152"/>
            <a:chOff x="0" y="0"/>
            <a:chExt cx="1806222" cy="2189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06222" cy="218904"/>
            </a:xfrm>
            <a:custGeom>
              <a:avLst/>
              <a:gdLst/>
              <a:ahLst/>
              <a:cxnLst/>
              <a:rect l="l" t="t" r="r" b="b"/>
              <a:pathLst>
                <a:path w="1806222" h="218904">
                  <a:moveTo>
                    <a:pt x="203200" y="0"/>
                  </a:moveTo>
                  <a:lnTo>
                    <a:pt x="1806222" y="0"/>
                  </a:lnTo>
                  <a:lnTo>
                    <a:pt x="1603022" y="218904"/>
                  </a:lnTo>
                  <a:lnTo>
                    <a:pt x="0" y="2189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104775"/>
              <a:ext cx="1603022" cy="32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98071" y="747410"/>
            <a:ext cx="1509821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EAACI SPRING MEETING </a:t>
            </a:r>
            <a:r>
              <a:rPr lang="en-US" sz="2000" b="1">
                <a:solidFill>
                  <a:srgbClr val="FFCD00"/>
                </a:solidFill>
                <a:latin typeface="Verdana Bold"/>
                <a:ea typeface="Verdana Bold"/>
                <a:cs typeface="Verdana Bold"/>
                <a:sym typeface="Verdana Bold"/>
              </a:rPr>
              <a:t>2026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23A497C0-1A0E-2BBB-AE57-1548A9862DC0}"/>
              </a:ext>
            </a:extLst>
          </p:cNvPr>
          <p:cNvSpPr txBox="1"/>
          <p:nvPr/>
        </p:nvSpPr>
        <p:spPr>
          <a:xfrm>
            <a:off x="9282528" y="506646"/>
            <a:ext cx="7525911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Presenter &gt;</a:t>
            </a:r>
          </a:p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Title of presenter 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577">
            <a:off x="-9530" y="8781222"/>
            <a:ext cx="1830706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T"/>
          </a:p>
        </p:txBody>
      </p:sp>
      <p:sp>
        <p:nvSpPr>
          <p:cNvPr id="3" name="TextBox 3"/>
          <p:cNvSpPr txBox="1"/>
          <p:nvPr/>
        </p:nvSpPr>
        <p:spPr>
          <a:xfrm>
            <a:off x="2470545" y="2489469"/>
            <a:ext cx="2520868" cy="51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sz="2100" b="1">
                <a:solidFill>
                  <a:srgbClr val="273E8B"/>
                </a:solidFill>
                <a:latin typeface="Verdana Bold"/>
                <a:ea typeface="Verdana Bold"/>
                <a:cs typeface="Verdana Bold"/>
                <a:sym typeface="Verdana Bold"/>
              </a:rPr>
              <a:t>&lt;Content&gt;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70545" y="3210398"/>
            <a:ext cx="1973104" cy="45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1800">
                <a:solidFill>
                  <a:srgbClr val="273E8B"/>
                </a:solidFill>
                <a:latin typeface="Verdana"/>
                <a:ea typeface="Verdana"/>
                <a:cs typeface="Verdana"/>
                <a:sym typeface="Verdana"/>
              </a:rPr>
              <a:t>&lt;Content&gt;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470545" y="1750361"/>
            <a:ext cx="10574938" cy="736330"/>
            <a:chOff x="0" y="0"/>
            <a:chExt cx="14099918" cy="9817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99921" cy="981837"/>
            </a:xfrm>
            <a:custGeom>
              <a:avLst/>
              <a:gdLst/>
              <a:ahLst/>
              <a:cxnLst/>
              <a:rect l="l" t="t" r="r" b="b"/>
              <a:pathLst>
                <a:path w="14099921" h="981837">
                  <a:moveTo>
                    <a:pt x="5588" y="0"/>
                  </a:moveTo>
                  <a:lnTo>
                    <a:pt x="14094333" y="0"/>
                  </a:lnTo>
                  <a:cubicBezTo>
                    <a:pt x="14097508" y="0"/>
                    <a:pt x="14099921" y="3048"/>
                    <a:pt x="14099921" y="6858"/>
                  </a:cubicBezTo>
                  <a:lnTo>
                    <a:pt x="14099921" y="974979"/>
                  </a:lnTo>
                  <a:cubicBezTo>
                    <a:pt x="14099921" y="978789"/>
                    <a:pt x="14097508" y="981837"/>
                    <a:pt x="14094333" y="981837"/>
                  </a:cubicBezTo>
                  <a:lnTo>
                    <a:pt x="5588" y="981837"/>
                  </a:lnTo>
                  <a:cubicBezTo>
                    <a:pt x="2413" y="981837"/>
                    <a:pt x="0" y="978789"/>
                    <a:pt x="0" y="974979"/>
                  </a:cubicBezTo>
                  <a:lnTo>
                    <a:pt x="0" y="6858"/>
                  </a:lnTo>
                  <a:cubicBezTo>
                    <a:pt x="0" y="3048"/>
                    <a:pt x="2413" y="0"/>
                    <a:pt x="5588" y="0"/>
                  </a:cubicBezTo>
                  <a:moveTo>
                    <a:pt x="5588" y="13716"/>
                  </a:moveTo>
                  <a:lnTo>
                    <a:pt x="5588" y="6858"/>
                  </a:lnTo>
                  <a:lnTo>
                    <a:pt x="11176" y="6858"/>
                  </a:lnTo>
                  <a:lnTo>
                    <a:pt x="11176" y="974979"/>
                  </a:lnTo>
                  <a:lnTo>
                    <a:pt x="5588" y="974979"/>
                  </a:lnTo>
                  <a:lnTo>
                    <a:pt x="5588" y="968121"/>
                  </a:lnTo>
                  <a:lnTo>
                    <a:pt x="14094333" y="968121"/>
                  </a:lnTo>
                  <a:lnTo>
                    <a:pt x="14094333" y="974979"/>
                  </a:lnTo>
                  <a:lnTo>
                    <a:pt x="14088746" y="974979"/>
                  </a:lnTo>
                  <a:lnTo>
                    <a:pt x="14088746" y="6858"/>
                  </a:lnTo>
                  <a:lnTo>
                    <a:pt x="14094333" y="6858"/>
                  </a:lnTo>
                  <a:lnTo>
                    <a:pt x="14094333" y="13716"/>
                  </a:lnTo>
                  <a:lnTo>
                    <a:pt x="5588" y="1371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91033" y="1739377"/>
            <a:ext cx="10574971" cy="744018"/>
            <a:chOff x="0" y="0"/>
            <a:chExt cx="14099961" cy="9920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99961" cy="992025"/>
            </a:xfrm>
            <a:custGeom>
              <a:avLst/>
              <a:gdLst/>
              <a:ahLst/>
              <a:cxnLst/>
              <a:rect l="l" t="t" r="r" b="b"/>
              <a:pathLst>
                <a:path w="14099961" h="992025">
                  <a:moveTo>
                    <a:pt x="0" y="0"/>
                  </a:moveTo>
                  <a:lnTo>
                    <a:pt x="14099961" y="0"/>
                  </a:lnTo>
                  <a:lnTo>
                    <a:pt x="14099961" y="992025"/>
                  </a:lnTo>
                  <a:lnTo>
                    <a:pt x="0" y="992025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14099961" cy="11253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18"/>
                </a:lnSpc>
              </a:pPr>
              <a:r>
                <a:rPr lang="en-US" sz="2400" b="1">
                  <a:solidFill>
                    <a:srgbClr val="133C8B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&lt; Content &gt;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6782" y="1911544"/>
            <a:ext cx="564432" cy="572415"/>
            <a:chOff x="0" y="0"/>
            <a:chExt cx="752576" cy="7632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2C3B7C"/>
            </a:solidFill>
          </p:spPr>
          <p:txBody>
            <a:bodyPr/>
            <a:lstStyle/>
            <a:p>
              <a:endParaRPr lang="en-PT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31153" y="1901387"/>
            <a:ext cx="458601" cy="557426"/>
            <a:chOff x="0" y="0"/>
            <a:chExt cx="611468" cy="7432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1468" cy="743234"/>
            </a:xfrm>
            <a:custGeom>
              <a:avLst/>
              <a:gdLst/>
              <a:ahLst/>
              <a:cxnLst/>
              <a:rect l="l" t="t" r="r" b="b"/>
              <a:pathLst>
                <a:path w="611468" h="743234">
                  <a:moveTo>
                    <a:pt x="0" y="0"/>
                  </a:moveTo>
                  <a:lnTo>
                    <a:pt x="611468" y="0"/>
                  </a:lnTo>
                  <a:lnTo>
                    <a:pt x="611468" y="743234"/>
                  </a:lnTo>
                  <a:lnTo>
                    <a:pt x="0" y="74323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P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611468" cy="8003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8"/>
                </a:lnSpc>
              </a:pPr>
              <a:r>
                <a:rPr lang="en-US" sz="2798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1</a:t>
              </a:r>
            </a:p>
          </p:txBody>
        </p:sp>
      </p:grp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2465614" y="3911297"/>
          <a:ext cx="13906500" cy="4286251"/>
        </p:xfrm>
        <a:graphic>
          <a:graphicData uri="http://schemas.openxmlformats.org/drawingml/2006/table">
            <a:tbl>
              <a:tblPr/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943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133C8B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133C8B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133C8B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133C8B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133C8B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56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Content &gt;​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088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088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088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088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1100"/>
                    </a:p>
                  </a:txBody>
                  <a:tcPr marT="91440" marB="9144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9282528" y="506646"/>
            <a:ext cx="7525911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Presenter &gt;</a:t>
            </a:r>
          </a:p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Title of presenter &gt;</a:t>
            </a:r>
          </a:p>
        </p:txBody>
      </p:sp>
      <p:sp>
        <p:nvSpPr>
          <p:cNvPr id="17" name="Freeform 17"/>
          <p:cNvSpPr/>
          <p:nvPr/>
        </p:nvSpPr>
        <p:spPr>
          <a:xfrm>
            <a:off x="0" y="8442960"/>
            <a:ext cx="18288000" cy="1844040"/>
          </a:xfrm>
          <a:custGeom>
            <a:avLst/>
            <a:gdLst/>
            <a:ahLst/>
            <a:cxnLst/>
            <a:rect l="l" t="t" r="r" b="b"/>
            <a:pathLst>
              <a:path w="18288000" h="1844040">
                <a:moveTo>
                  <a:pt x="0" y="0"/>
                </a:moveTo>
                <a:lnTo>
                  <a:pt x="18288000" y="0"/>
                </a:lnTo>
                <a:lnTo>
                  <a:pt x="18288000" y="1844040"/>
                </a:lnTo>
                <a:lnTo>
                  <a:pt x="0" y="184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  <p:grpSp>
        <p:nvGrpSpPr>
          <p:cNvPr id="18" name="Group 18"/>
          <p:cNvGrpSpPr/>
          <p:nvPr/>
        </p:nvGrpSpPr>
        <p:grpSpPr>
          <a:xfrm>
            <a:off x="-963386" y="484234"/>
            <a:ext cx="6858000" cy="831152"/>
            <a:chOff x="0" y="0"/>
            <a:chExt cx="1806222" cy="2189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06222" cy="218904"/>
            </a:xfrm>
            <a:custGeom>
              <a:avLst/>
              <a:gdLst/>
              <a:ahLst/>
              <a:cxnLst/>
              <a:rect l="l" t="t" r="r" b="b"/>
              <a:pathLst>
                <a:path w="1806222" h="218904">
                  <a:moveTo>
                    <a:pt x="203200" y="0"/>
                  </a:moveTo>
                  <a:lnTo>
                    <a:pt x="1806222" y="0"/>
                  </a:lnTo>
                  <a:lnTo>
                    <a:pt x="1603022" y="218904"/>
                  </a:lnTo>
                  <a:lnTo>
                    <a:pt x="0" y="2189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104775"/>
              <a:ext cx="1603022" cy="32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98071" y="747410"/>
            <a:ext cx="1509821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EAACI SPRING MEETING </a:t>
            </a:r>
            <a:r>
              <a:rPr lang="en-US" sz="2000" b="1">
                <a:solidFill>
                  <a:srgbClr val="FFCD00"/>
                </a:solidFill>
                <a:latin typeface="Verdana Bold"/>
                <a:ea typeface="Verdana Bold"/>
                <a:cs typeface="Verdana Bold"/>
                <a:sym typeface="Verdana Bold"/>
              </a:rPr>
              <a:t>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577">
            <a:off x="-9530" y="8781222"/>
            <a:ext cx="1830706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T"/>
          </a:p>
        </p:txBody>
      </p:sp>
      <p:sp>
        <p:nvSpPr>
          <p:cNvPr id="4" name="Freeform 4"/>
          <p:cNvSpPr/>
          <p:nvPr/>
        </p:nvSpPr>
        <p:spPr>
          <a:xfrm>
            <a:off x="0" y="8442960"/>
            <a:ext cx="18288000" cy="1844040"/>
          </a:xfrm>
          <a:custGeom>
            <a:avLst/>
            <a:gdLst/>
            <a:ahLst/>
            <a:cxnLst/>
            <a:rect l="l" t="t" r="r" b="b"/>
            <a:pathLst>
              <a:path w="18288000" h="1844040">
                <a:moveTo>
                  <a:pt x="0" y="0"/>
                </a:moveTo>
                <a:lnTo>
                  <a:pt x="18288000" y="0"/>
                </a:lnTo>
                <a:lnTo>
                  <a:pt x="18288000" y="1844040"/>
                </a:lnTo>
                <a:lnTo>
                  <a:pt x="0" y="184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  <p:grpSp>
        <p:nvGrpSpPr>
          <p:cNvPr id="5" name="Group 5"/>
          <p:cNvGrpSpPr/>
          <p:nvPr/>
        </p:nvGrpSpPr>
        <p:grpSpPr>
          <a:xfrm>
            <a:off x="-963386" y="484234"/>
            <a:ext cx="6858000" cy="831152"/>
            <a:chOff x="0" y="0"/>
            <a:chExt cx="1806222" cy="2189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6222" cy="218904"/>
            </a:xfrm>
            <a:custGeom>
              <a:avLst/>
              <a:gdLst/>
              <a:ahLst/>
              <a:cxnLst/>
              <a:rect l="l" t="t" r="r" b="b"/>
              <a:pathLst>
                <a:path w="1806222" h="218904">
                  <a:moveTo>
                    <a:pt x="203200" y="0"/>
                  </a:moveTo>
                  <a:lnTo>
                    <a:pt x="1806222" y="0"/>
                  </a:lnTo>
                  <a:lnTo>
                    <a:pt x="1603022" y="218904"/>
                  </a:lnTo>
                  <a:lnTo>
                    <a:pt x="0" y="2189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83C81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104775"/>
              <a:ext cx="1603022" cy="32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98071" y="747410"/>
            <a:ext cx="1509821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EAACI SPRING MEETING </a:t>
            </a:r>
            <a:r>
              <a:rPr lang="en-US" sz="2000" b="1">
                <a:solidFill>
                  <a:srgbClr val="FFCD00"/>
                </a:solidFill>
                <a:latin typeface="Verdana Bold"/>
                <a:ea typeface="Verdana Bold"/>
                <a:cs typeface="Verdana Bold"/>
                <a:sym typeface="Verdana Bold"/>
              </a:rPr>
              <a:t>2026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E05D3A4-77AD-8BC7-0CE6-F7C7E8042623}"/>
              </a:ext>
            </a:extLst>
          </p:cNvPr>
          <p:cNvSpPr txBox="1"/>
          <p:nvPr/>
        </p:nvSpPr>
        <p:spPr>
          <a:xfrm>
            <a:off x="9282528" y="506646"/>
            <a:ext cx="7525911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Presenter &gt;</a:t>
            </a:r>
          </a:p>
          <a:p>
            <a:pPr algn="r">
              <a:lnSpc>
                <a:spcPts val="3600"/>
              </a:lnSpc>
            </a:pPr>
            <a:r>
              <a:rPr lang="en-US" sz="2100" b="1" dirty="0">
                <a:solidFill>
                  <a:srgbClr val="133C8B"/>
                </a:solidFill>
                <a:latin typeface="Verdana Bold"/>
                <a:ea typeface="Verdana Bold"/>
                <a:cs typeface="Verdana Bold"/>
                <a:sym typeface="Verdana Bold"/>
              </a:rPr>
              <a:t>&lt; Title of presenter &gt;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342</Words>
  <Application>Microsoft Macintosh PowerPoint</Application>
  <PresentationFormat>Custom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Verdana Bold Italics</vt:lpstr>
      <vt:lpstr>Arial</vt:lpstr>
      <vt:lpstr>Verdana</vt:lpstr>
      <vt:lpstr>Calibri</vt:lpstr>
      <vt:lpstr>Calibri (MS)</vt:lpstr>
      <vt:lpstr>Verdana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Speakers - Spring Meeting 2026</dc:title>
  <cp:lastModifiedBy>Gina Palha</cp:lastModifiedBy>
  <cp:revision>2</cp:revision>
  <dcterms:created xsi:type="dcterms:W3CDTF">2006-08-16T00:00:00Z</dcterms:created>
  <dcterms:modified xsi:type="dcterms:W3CDTF">2026-03-03T18:35:39Z</dcterms:modified>
  <dc:identifier>DAHC6sZfL2k</dc:identifier>
</cp:coreProperties>
</file>