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A7F"/>
    <a:srgbClr val="F9C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21FB-CA66-1B0A-69C2-BE7B7B3CD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B6CAA-47EB-190D-4EDF-902817111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BF172-EB49-158E-BBFE-189AC88E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8E83-19F0-47AE-B6C9-51424419B012}" type="datetimeFigureOut">
              <a:rPr lang="en-CH" smtClean="0"/>
              <a:t>15/01/2026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98307-615B-B988-488D-B307DE99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2768D-4674-1DFC-CB39-F5002337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A49-DD83-444D-91C8-EAD3F211FEB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4030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CD44-E505-DB5A-568F-076A8BEB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C30F4-CB6D-6C87-89D6-A24F7A1D8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DCC02-DA63-CB23-0507-4CCD7ADA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8E83-19F0-47AE-B6C9-51424419B012}" type="datetimeFigureOut">
              <a:rPr lang="en-CH" smtClean="0"/>
              <a:t>15/01/2026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51DA-32CA-69EE-A409-675DEA78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29235-19E2-378F-8336-B3D9DA56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A49-DD83-444D-91C8-EAD3F211FEB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9974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BF6D7-B202-4F61-A330-29B949261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646CC-4CFF-27A1-8091-DFB1DB8E2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68DBB-B81D-F558-E957-F94291A2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8E83-19F0-47AE-B6C9-51424419B012}" type="datetimeFigureOut">
              <a:rPr lang="en-CH" smtClean="0"/>
              <a:t>15/01/2026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B2791-BBCD-6032-FC12-96D8453C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2209A-F6CE-4030-F20E-26A7A76F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A49-DD83-444D-91C8-EAD3F211FEB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7047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E5CF-4F10-4314-C24A-DE10F0A6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2158-480A-4878-5A10-1EC15B5DC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35DEF-8B0F-8C10-EB23-8D41DB2B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8E83-19F0-47AE-B6C9-51424419B012}" type="datetimeFigureOut">
              <a:rPr lang="en-CH" smtClean="0"/>
              <a:t>15/01/2026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1A6AD-6BC1-0A4D-2C96-881D9239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E275B-A11D-F4BB-8BA4-FEF0251F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A49-DD83-444D-91C8-EAD3F211FEB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8114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C89A-79B0-F6D8-B11A-832DF040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2625C-F5E0-282D-613E-F104AA575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12599-A748-E5B4-E7BA-78D92C9F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8E83-19F0-47AE-B6C9-51424419B012}" type="datetimeFigureOut">
              <a:rPr lang="en-CH" smtClean="0"/>
              <a:t>15/01/2026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D6C9A-E93F-606C-0907-64173CA8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1178F-D5EE-E501-9876-95E32C7B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A49-DD83-444D-91C8-EAD3F211FEB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7063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BD0E-7E4F-ADAB-C919-6D0E79C7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AB77C-0492-36E6-2148-972EAA199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9B9BC-7612-0033-5FB8-BDC6B6576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A9D3B-CAFD-5CE9-2747-20133584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8E83-19F0-47AE-B6C9-51424419B012}" type="datetimeFigureOut">
              <a:rPr lang="en-CH" smtClean="0"/>
              <a:t>15/01/2026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1483B-02FE-D84E-442D-6478C71F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65D98-F739-D21A-0136-060714BE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A49-DD83-444D-91C8-EAD3F211FEB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4314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4200-01B3-40C0-A256-84672154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339A6-29D8-56C9-6C47-7A9D52B5F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C10D3-DF17-A0BC-BA8B-54BA86638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6B63E-C213-0476-AA52-001E87CF0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D262E-ADC1-D8F5-8201-74CAAE0C7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543874-2CD7-87B5-D233-511E7F17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8E83-19F0-47AE-B6C9-51424419B012}" type="datetimeFigureOut">
              <a:rPr lang="en-CH" smtClean="0"/>
              <a:t>15/01/2026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B6586-3F41-9EEA-FC0D-824D69ED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5FE41-5A1E-F5D9-4A74-96B8AA2A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A49-DD83-444D-91C8-EAD3F211FEB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2845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8D37-63B7-DCD5-20AA-0235E0CA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FEBA9C-7790-6384-6758-629B7E13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8E83-19F0-47AE-B6C9-51424419B012}" type="datetimeFigureOut">
              <a:rPr lang="en-CH" smtClean="0"/>
              <a:t>15/01/2026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4F216-DCC5-A024-D333-D2BF67A9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7164C-41CD-2724-75B8-D6AF1352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A49-DD83-444D-91C8-EAD3F211FEB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0742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54630-4FBE-82EF-DB9A-5828BE85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8E83-19F0-47AE-B6C9-51424419B012}" type="datetimeFigureOut">
              <a:rPr lang="en-CH" smtClean="0"/>
              <a:t>15/01/2026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2F9BB-3492-BA1A-D5C2-DA71CBA0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946FD-E5D2-B9A3-AF2D-5491FA5E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A49-DD83-444D-91C8-EAD3F211FEB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0978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335F-6D8C-B2EC-CD34-F02F24D5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C4DC9-389E-3E8C-67A3-A66B1ED53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5B224-42F3-1D88-CF55-4E1A3D1FD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692E9-D82F-2D56-1D89-D647618B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8E83-19F0-47AE-B6C9-51424419B012}" type="datetimeFigureOut">
              <a:rPr lang="en-CH" smtClean="0"/>
              <a:t>15/01/2026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264FC-0207-89CB-B3F9-E340E8D8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8258A-BC14-3905-55A8-C147E21A2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A49-DD83-444D-91C8-EAD3F211FEB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6951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EB6C-CBC0-6768-F6CB-E153B5CE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76A91-F8FE-8A15-8C9A-B6B2596F4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FC42C-DBA9-9CA5-A4F0-D2DA2F451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CF494-1CF0-9750-0194-1B195EE1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8E83-19F0-47AE-B6C9-51424419B012}" type="datetimeFigureOut">
              <a:rPr lang="en-CH" smtClean="0"/>
              <a:t>15/01/2026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ADBEB-A5B7-F679-198F-BAB0AD27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AA56C-0778-8B1C-9DDD-2D8D6CB3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A49-DD83-444D-91C8-EAD3F211FEB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8130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45D74-8E5D-AC0E-C382-22CFE390C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963B7-FAA4-CB6D-C365-4C7CA0E51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B11CE-3FFD-7903-0949-1CDDC774D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D48E83-19F0-47AE-B6C9-51424419B012}" type="datetimeFigureOut">
              <a:rPr lang="en-CH" smtClean="0"/>
              <a:t>15/01/2026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2AD44-4AA3-09E1-FDD9-3949B090B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08A9D-3210-8CE8-43F5-530586458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9D6A49-DD83-444D-91C8-EAD3F211FEB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158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dome and a green roof&#10;&#10;AI-generated content may be incorrect.">
            <a:extLst>
              <a:ext uri="{FF2B5EF4-FFF2-40B4-BE49-F238E27FC236}">
                <a16:creationId xmlns:a16="http://schemas.microsoft.com/office/drawing/2014/main" id="{65E08555-8831-356D-950E-B1885F9FB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4667"/>
            <a:ext cx="12192000" cy="1693333"/>
          </a:xfrm>
          <a:prstGeom prst="rect">
            <a:avLst/>
          </a:prstGeom>
        </p:spPr>
      </p:pic>
      <p:pic>
        <p:nvPicPr>
          <p:cNvPr id="7" name="Picture 6" descr="A logo with a globe and text&#10;&#10;AI-generated content may be incorrect.">
            <a:extLst>
              <a:ext uri="{FF2B5EF4-FFF2-40B4-BE49-F238E27FC236}">
                <a16:creationId xmlns:a16="http://schemas.microsoft.com/office/drawing/2014/main" id="{6CA42DB7-549E-6E73-79FF-FD6909072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8" b="38041"/>
          <a:stretch>
            <a:fillRect/>
          </a:stretch>
        </p:blipFill>
        <p:spPr>
          <a:xfrm>
            <a:off x="9777334" y="280154"/>
            <a:ext cx="2414666" cy="596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54536A-911F-E123-9B47-11971153D28A}"/>
              </a:ext>
            </a:extLst>
          </p:cNvPr>
          <p:cNvSpPr txBox="1"/>
          <p:nvPr/>
        </p:nvSpPr>
        <p:spPr>
          <a:xfrm>
            <a:off x="661439" y="578261"/>
            <a:ext cx="853303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CH" sz="2400" b="1" dirty="0">
                <a:solidFill>
                  <a:srgbClr val="253A7F"/>
                </a:solidFill>
                <a:latin typeface="PF Highway Sans Pro" panose="02000500000000020004" pitchFamily="2" charset="0"/>
              </a:rPr>
              <a:t>EAACI Spring Meeting 2026</a:t>
            </a:r>
          </a:p>
          <a:p>
            <a:pPr>
              <a:buNone/>
            </a:pPr>
            <a:br>
              <a:rPr lang="de-CH" sz="2000" dirty="0">
                <a:latin typeface="PF Highway Sans Pro" panose="02000500000000020004" pitchFamily="2" charset="0"/>
              </a:rPr>
            </a:br>
            <a:r>
              <a:rPr lang="de-CH" sz="2000" b="1" i="1" dirty="0">
                <a:solidFill>
                  <a:srgbClr val="253A7F"/>
                </a:solidFill>
                <a:latin typeface="PF Highway Sans Pro" panose="02000500000000020004" pitchFamily="2" charset="0"/>
              </a:rPr>
              <a:t>Prevention as Treatment: A New Paradigm</a:t>
            </a:r>
          </a:p>
          <a:p>
            <a:pPr>
              <a:buNone/>
            </a:pPr>
            <a:endParaRPr lang="de-CH" dirty="0">
              <a:latin typeface="PF Highway Sans Pro" panose="02000500000000020004" pitchFamily="2" charset="0"/>
            </a:endParaRPr>
          </a:p>
          <a:p>
            <a:r>
              <a:rPr lang="en-CH" dirty="0">
                <a:latin typeface="PF Highway Sans Pro" panose="02000500000000020004" pitchFamily="2" charset="0"/>
              </a:rPr>
              <a:t>📅 </a:t>
            </a:r>
            <a:r>
              <a:rPr lang="en-CH" b="1" dirty="0">
                <a:latin typeface="PF Highway Sans Pro" panose="02000500000000020004" pitchFamily="2" charset="0"/>
              </a:rPr>
              <a:t>27–29 </a:t>
            </a:r>
            <a:r>
              <a:rPr lang="de-CH" b="1" dirty="0">
                <a:latin typeface="PF Highway Sans Pro" panose="02000500000000020004" pitchFamily="2" charset="0"/>
              </a:rPr>
              <a:t>March 2026</a:t>
            </a:r>
            <a:r>
              <a:rPr lang="de-CH" dirty="0">
                <a:latin typeface="PF Highway Sans Pro" panose="02000500000000020004" pitchFamily="2" charset="0"/>
              </a:rPr>
              <a:t> | </a:t>
            </a:r>
            <a:r>
              <a:rPr lang="en-CH" dirty="0">
                <a:latin typeface="PF Highway Sans Pro" panose="02000500000000020004" pitchFamily="2" charset="0"/>
              </a:rPr>
              <a:t>📍 </a:t>
            </a:r>
            <a:r>
              <a:rPr lang="de-CH" b="1" dirty="0">
                <a:latin typeface="PF Highway Sans Pro" panose="02000500000000020004" pitchFamily="2" charset="0"/>
              </a:rPr>
              <a:t>Belgrade, Serbia</a:t>
            </a:r>
          </a:p>
          <a:p>
            <a:endParaRPr lang="de-CH" dirty="0">
              <a:latin typeface="PF Highway Sans Pro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PF Highway Sans Pro" panose="02000500000000020004" pitchFamily="2" charset="0"/>
              </a:rPr>
              <a:t>3-day </a:t>
            </a:r>
            <a:r>
              <a:rPr lang="de-CH" b="1" dirty="0">
                <a:latin typeface="PF Highway Sans Pro" panose="02000500000000020004" pitchFamily="2" charset="0"/>
              </a:rPr>
              <a:t>international meeting </a:t>
            </a:r>
            <a:r>
              <a:rPr lang="de-CH" dirty="0">
                <a:latin typeface="PF Highway Sans Pro" panose="02000500000000020004" pitchFamily="2" charset="0"/>
              </a:rPr>
              <a:t>for clinicians, researchers &amp; allied health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PF Highway Sans Pro" panose="02000500000000020004" pitchFamily="2" charset="0"/>
              </a:rPr>
              <a:t>Cutting-edge science on </a:t>
            </a:r>
            <a:r>
              <a:rPr lang="de-CH" b="1" dirty="0">
                <a:latin typeface="PF Highway Sans Pro" panose="02000500000000020004" pitchFamily="2" charset="0"/>
              </a:rPr>
              <a:t>prevention across allergy &amp; clinical immunology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PF Highway Sans Pro" panose="02000500000000020004" pitchFamily="2" charset="0"/>
              </a:rPr>
              <a:t>Key topics: asthma, paediatrics, dermatology, food allergy, immunotherapy, microbiome &amp; early-life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>
                <a:latin typeface="PF Highway Sans Pro" panose="02000500000000020004" pitchFamily="2" charset="0"/>
              </a:rPr>
              <a:t>Interactive format: </a:t>
            </a:r>
            <a:r>
              <a:rPr lang="de-CH" dirty="0">
                <a:latin typeface="PF Highway Sans Pro" panose="02000500000000020004" pitchFamily="2" charset="0"/>
              </a:rPr>
              <a:t>plenaries, case discussions, workshops &amp; abstract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PF Highway Sans Pro" panose="02000500000000020004" pitchFamily="2" charset="0"/>
              </a:rPr>
              <a:t>Learn from leading EAACI experts and </a:t>
            </a:r>
            <a:r>
              <a:rPr lang="de-CH" b="1" dirty="0">
                <a:latin typeface="PF Highway Sans Pro" panose="02000500000000020004" pitchFamily="2" charset="0"/>
              </a:rPr>
              <a:t>expand</a:t>
            </a:r>
            <a:r>
              <a:rPr lang="de-CH" dirty="0">
                <a:latin typeface="PF Highway Sans Pro" panose="02000500000000020004" pitchFamily="2" charset="0"/>
              </a:rPr>
              <a:t> your professional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PF Highway Sans Pro" panose="02000500000000020004" pitchFamily="2" charset="0"/>
              </a:rPr>
              <a:t>Dedicated activities for </a:t>
            </a:r>
            <a:r>
              <a:rPr lang="de-CH" b="1" dirty="0">
                <a:latin typeface="PF Highway Sans Pro" panose="02000500000000020004" pitchFamily="2" charset="0"/>
              </a:rPr>
              <a:t>Junior Members</a:t>
            </a:r>
            <a:endParaRPr lang="de-CH" dirty="0">
              <a:latin typeface="PF Highway Sans Pro" panose="02000500000000020004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540483-CDAA-5FC5-F2C8-0E88E9BBCB93}"/>
              </a:ext>
            </a:extLst>
          </p:cNvPr>
          <p:cNvSpPr/>
          <p:nvPr/>
        </p:nvSpPr>
        <p:spPr>
          <a:xfrm>
            <a:off x="9362947" y="1436574"/>
            <a:ext cx="2323475" cy="2749557"/>
          </a:xfrm>
          <a:prstGeom prst="roundRect">
            <a:avLst>
              <a:gd name="adj" fmla="val 10077"/>
            </a:avLst>
          </a:prstGeom>
          <a:solidFill>
            <a:srgbClr val="253A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4" name="Picture 13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6FA8C0D2-E8EA-552D-1E13-BBC856A83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93" y="1638881"/>
            <a:ext cx="1762593" cy="1762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D07C29-B59B-52FD-5AA7-C2238398360D}"/>
              </a:ext>
            </a:extLst>
          </p:cNvPr>
          <p:cNvSpPr txBox="1"/>
          <p:nvPr/>
        </p:nvSpPr>
        <p:spPr>
          <a:xfrm>
            <a:off x="9468605" y="3433004"/>
            <a:ext cx="208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PF Highway Sans Pro" panose="02000500000000020004" pitchFamily="2" charset="0"/>
              </a:rPr>
              <a:t>Scan the code to access more information!</a:t>
            </a:r>
            <a:endParaRPr lang="en-CH" sz="1400" dirty="0">
              <a:solidFill>
                <a:schemeClr val="bg1"/>
              </a:solidFill>
              <a:latin typeface="PF Highway Sans Pro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87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PF Highway Sans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Suner</dc:creator>
  <cp:lastModifiedBy>Andrea Suner</cp:lastModifiedBy>
  <cp:revision>2</cp:revision>
  <dcterms:created xsi:type="dcterms:W3CDTF">2026-01-14T16:10:28Z</dcterms:created>
  <dcterms:modified xsi:type="dcterms:W3CDTF">2026-01-15T12:01:39Z</dcterms:modified>
</cp:coreProperties>
</file>